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56" r:id="rId2"/>
    <p:sldId id="270" r:id="rId3"/>
    <p:sldId id="266" r:id="rId4"/>
    <p:sldId id="264" r:id="rId5"/>
    <p:sldId id="268" r:id="rId6"/>
    <p:sldId id="265" r:id="rId7"/>
    <p:sldId id="269" r:id="rId8"/>
    <p:sldId id="271" r:id="rId9"/>
    <p:sldId id="267" r:id="rId10"/>
    <p:sldId id="272" r:id="rId11"/>
    <p:sldId id="260" r:id="rId12"/>
  </p:sldIdLst>
  <p:sldSz cx="9144000" cy="6858000" type="screen4x3"/>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93"/>
    <a:srgbClr val="B48400"/>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A4E4C-E398-4C6F-8A5C-B07624207BD0}"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5B092BD7-D730-4367-BBB4-A7A2F484281E}">
      <dgm:prSet/>
      <dgm:spPr/>
      <dgm:t>
        <a:bodyPr/>
        <a:lstStyle/>
        <a:p>
          <a:r>
            <a:rPr lang="en-US" dirty="0"/>
            <a:t>Educating and supporting students to thrive in Off Campus Living Experiences</a:t>
          </a:r>
        </a:p>
      </dgm:t>
    </dgm:pt>
    <dgm:pt modelId="{F17EAADF-06AE-4FEF-AD3A-6E9452AE4674}" type="parTrans" cxnId="{C42904C3-C3F7-43A2-8815-5982CBF95129}">
      <dgm:prSet/>
      <dgm:spPr/>
      <dgm:t>
        <a:bodyPr/>
        <a:lstStyle/>
        <a:p>
          <a:endParaRPr lang="en-US"/>
        </a:p>
      </dgm:t>
    </dgm:pt>
    <dgm:pt modelId="{C67F183D-F04C-4F5D-9C97-159C22CEFAB5}" type="sibTrans" cxnId="{C42904C3-C3F7-43A2-8815-5982CBF95129}">
      <dgm:prSet/>
      <dgm:spPr/>
      <dgm:t>
        <a:bodyPr/>
        <a:lstStyle/>
        <a:p>
          <a:endParaRPr lang="en-US"/>
        </a:p>
      </dgm:t>
    </dgm:pt>
    <dgm:pt modelId="{6493E123-6FCF-4C32-9D14-48492DF225E7}">
      <dgm:prSet/>
      <dgm:spPr/>
      <dgm:t>
        <a:bodyPr/>
        <a:lstStyle/>
        <a:p>
          <a:r>
            <a:rPr lang="en-US"/>
            <a:t>We accomplish this by: Helping students make informed choices about housing and roommates</a:t>
          </a:r>
        </a:p>
      </dgm:t>
    </dgm:pt>
    <dgm:pt modelId="{7B842E0E-E393-4CAA-B796-D4C3009E54B1}" type="parTrans" cxnId="{AC435235-51A1-40C9-B738-EA75C91ABA0E}">
      <dgm:prSet/>
      <dgm:spPr/>
      <dgm:t>
        <a:bodyPr/>
        <a:lstStyle/>
        <a:p>
          <a:endParaRPr lang="en-US"/>
        </a:p>
      </dgm:t>
    </dgm:pt>
    <dgm:pt modelId="{77A8C905-5A4F-43BF-8F98-9F59B1E79A85}" type="sibTrans" cxnId="{AC435235-51A1-40C9-B738-EA75C91ABA0E}">
      <dgm:prSet/>
      <dgm:spPr/>
      <dgm:t>
        <a:bodyPr/>
        <a:lstStyle/>
        <a:p>
          <a:endParaRPr lang="en-US"/>
        </a:p>
      </dgm:t>
    </dgm:pt>
    <dgm:pt modelId="{8EEE1B1A-55CF-4A2F-AA54-3A9CFB143DBF}">
      <dgm:prSet/>
      <dgm:spPr/>
      <dgm:t>
        <a:bodyPr/>
        <a:lstStyle/>
        <a:p>
          <a:r>
            <a:rPr lang="en-US"/>
            <a:t>Encouraging students to become knowledgeable and responsible tenants</a:t>
          </a:r>
        </a:p>
      </dgm:t>
    </dgm:pt>
    <dgm:pt modelId="{BC5CC8DC-B86A-4318-903D-387B4C9D2002}" type="parTrans" cxnId="{3780DCAA-8DF3-4B38-95D3-7758F7DF3672}">
      <dgm:prSet/>
      <dgm:spPr/>
      <dgm:t>
        <a:bodyPr/>
        <a:lstStyle/>
        <a:p>
          <a:endParaRPr lang="en-US"/>
        </a:p>
      </dgm:t>
    </dgm:pt>
    <dgm:pt modelId="{59FB1730-0E0F-471A-86ED-698129F442C3}" type="sibTrans" cxnId="{3780DCAA-8DF3-4B38-95D3-7758F7DF3672}">
      <dgm:prSet/>
      <dgm:spPr/>
      <dgm:t>
        <a:bodyPr/>
        <a:lstStyle/>
        <a:p>
          <a:endParaRPr lang="en-US"/>
        </a:p>
      </dgm:t>
    </dgm:pt>
    <dgm:pt modelId="{68DC2498-3C73-4315-9B4C-55F0760CC84F}">
      <dgm:prSet/>
      <dgm:spPr/>
      <dgm:t>
        <a:bodyPr/>
        <a:lstStyle/>
        <a:p>
          <a:r>
            <a:rPr lang="en-US"/>
            <a:t>Assisting students in gaining the proficiency to solve problems when landlord and roommate difficulties arise</a:t>
          </a:r>
        </a:p>
      </dgm:t>
    </dgm:pt>
    <dgm:pt modelId="{F28E3E07-384F-47EF-8561-222F3B608A9D}" type="parTrans" cxnId="{D95F26CC-3C9F-4C51-95F6-C6122DDCEDFF}">
      <dgm:prSet/>
      <dgm:spPr/>
      <dgm:t>
        <a:bodyPr/>
        <a:lstStyle/>
        <a:p>
          <a:endParaRPr lang="en-US"/>
        </a:p>
      </dgm:t>
    </dgm:pt>
    <dgm:pt modelId="{2C220A57-D522-4AC5-BBCB-46693C6291D0}" type="sibTrans" cxnId="{D95F26CC-3C9F-4C51-95F6-C6122DDCEDFF}">
      <dgm:prSet/>
      <dgm:spPr/>
      <dgm:t>
        <a:bodyPr/>
        <a:lstStyle/>
        <a:p>
          <a:endParaRPr lang="en-US"/>
        </a:p>
      </dgm:t>
    </dgm:pt>
    <dgm:pt modelId="{9AD868A9-908D-4E6C-BF24-A2E48BB6B01C}">
      <dgm:prSet/>
      <dgm:spPr/>
      <dgm:t>
        <a:bodyPr/>
        <a:lstStyle/>
        <a:p>
          <a:r>
            <a:rPr lang="en-US"/>
            <a:t>Becoming a “Good Neighbor” and being active in the Community.  Developing student awareness of community values and responsibilities.</a:t>
          </a:r>
        </a:p>
      </dgm:t>
    </dgm:pt>
    <dgm:pt modelId="{C69A1A19-5522-49FF-984C-93EF1378E041}" type="parTrans" cxnId="{CBA1BF39-7402-4AD5-A44D-AE1E08F6414E}">
      <dgm:prSet/>
      <dgm:spPr/>
      <dgm:t>
        <a:bodyPr/>
        <a:lstStyle/>
        <a:p>
          <a:endParaRPr lang="en-US"/>
        </a:p>
      </dgm:t>
    </dgm:pt>
    <dgm:pt modelId="{1D8730C9-FEB5-4A4B-A5ED-1C4B025057C0}" type="sibTrans" cxnId="{CBA1BF39-7402-4AD5-A44D-AE1E08F6414E}">
      <dgm:prSet/>
      <dgm:spPr/>
      <dgm:t>
        <a:bodyPr/>
        <a:lstStyle/>
        <a:p>
          <a:endParaRPr lang="en-US"/>
        </a:p>
      </dgm:t>
    </dgm:pt>
    <dgm:pt modelId="{453BC74C-9B93-4D3A-8737-F391202F0501}" type="pres">
      <dgm:prSet presAssocID="{D9EA4E4C-E398-4C6F-8A5C-B07624207BD0}" presName="Name0" presStyleCnt="0">
        <dgm:presLayoutVars>
          <dgm:dir/>
          <dgm:animLvl val="lvl"/>
          <dgm:resizeHandles val="exact"/>
        </dgm:presLayoutVars>
      </dgm:prSet>
      <dgm:spPr/>
    </dgm:pt>
    <dgm:pt modelId="{AAABAA6C-EE75-4C58-94C0-9FEAD531C542}" type="pres">
      <dgm:prSet presAssocID="{9AD868A9-908D-4E6C-BF24-A2E48BB6B01C}" presName="boxAndChildren" presStyleCnt="0"/>
      <dgm:spPr/>
    </dgm:pt>
    <dgm:pt modelId="{57A10828-D9DA-4402-BB89-212551EB190E}" type="pres">
      <dgm:prSet presAssocID="{9AD868A9-908D-4E6C-BF24-A2E48BB6B01C}" presName="parentTextBox" presStyleLbl="node1" presStyleIdx="0" presStyleCnt="5"/>
      <dgm:spPr/>
    </dgm:pt>
    <dgm:pt modelId="{908EA01C-482B-4D96-9CBC-16E12C8F9CDE}" type="pres">
      <dgm:prSet presAssocID="{2C220A57-D522-4AC5-BBCB-46693C6291D0}" presName="sp" presStyleCnt="0"/>
      <dgm:spPr/>
    </dgm:pt>
    <dgm:pt modelId="{34578FB0-AC99-4581-845D-9447BEE94D2D}" type="pres">
      <dgm:prSet presAssocID="{68DC2498-3C73-4315-9B4C-55F0760CC84F}" presName="arrowAndChildren" presStyleCnt="0"/>
      <dgm:spPr/>
    </dgm:pt>
    <dgm:pt modelId="{0F86724F-C793-4B6A-A07C-B1D0462CD586}" type="pres">
      <dgm:prSet presAssocID="{68DC2498-3C73-4315-9B4C-55F0760CC84F}" presName="parentTextArrow" presStyleLbl="node1" presStyleIdx="1" presStyleCnt="5"/>
      <dgm:spPr/>
    </dgm:pt>
    <dgm:pt modelId="{93600F03-AFA1-4BCC-A2E7-BD7A2B755C8B}" type="pres">
      <dgm:prSet presAssocID="{59FB1730-0E0F-471A-86ED-698129F442C3}" presName="sp" presStyleCnt="0"/>
      <dgm:spPr/>
    </dgm:pt>
    <dgm:pt modelId="{1BC989C7-B983-457F-B434-5FD97479465D}" type="pres">
      <dgm:prSet presAssocID="{8EEE1B1A-55CF-4A2F-AA54-3A9CFB143DBF}" presName="arrowAndChildren" presStyleCnt="0"/>
      <dgm:spPr/>
    </dgm:pt>
    <dgm:pt modelId="{2709FFD3-758B-4B2F-B74E-6D7E8CF2B915}" type="pres">
      <dgm:prSet presAssocID="{8EEE1B1A-55CF-4A2F-AA54-3A9CFB143DBF}" presName="parentTextArrow" presStyleLbl="node1" presStyleIdx="2" presStyleCnt="5"/>
      <dgm:spPr/>
    </dgm:pt>
    <dgm:pt modelId="{F5F88354-EECE-4C06-ABCA-CD9B8D59D510}" type="pres">
      <dgm:prSet presAssocID="{77A8C905-5A4F-43BF-8F98-9F59B1E79A85}" presName="sp" presStyleCnt="0"/>
      <dgm:spPr/>
    </dgm:pt>
    <dgm:pt modelId="{36263426-545B-40E7-9D05-9B8D2C03F953}" type="pres">
      <dgm:prSet presAssocID="{6493E123-6FCF-4C32-9D14-48492DF225E7}" presName="arrowAndChildren" presStyleCnt="0"/>
      <dgm:spPr/>
    </dgm:pt>
    <dgm:pt modelId="{C276CEFB-87A7-4115-94E7-B8EF1736F657}" type="pres">
      <dgm:prSet presAssocID="{6493E123-6FCF-4C32-9D14-48492DF225E7}" presName="parentTextArrow" presStyleLbl="node1" presStyleIdx="3" presStyleCnt="5"/>
      <dgm:spPr/>
    </dgm:pt>
    <dgm:pt modelId="{4B4B0A07-3320-412E-B72C-2DC980EFDD3F}" type="pres">
      <dgm:prSet presAssocID="{C67F183D-F04C-4F5D-9C97-159C22CEFAB5}" presName="sp" presStyleCnt="0"/>
      <dgm:spPr/>
    </dgm:pt>
    <dgm:pt modelId="{7AE55D1D-EE99-45DD-8382-41512489A073}" type="pres">
      <dgm:prSet presAssocID="{5B092BD7-D730-4367-BBB4-A7A2F484281E}" presName="arrowAndChildren" presStyleCnt="0"/>
      <dgm:spPr/>
    </dgm:pt>
    <dgm:pt modelId="{F06534C0-1407-4705-8FD5-D2C6CE7F40B4}" type="pres">
      <dgm:prSet presAssocID="{5B092BD7-D730-4367-BBB4-A7A2F484281E}" presName="parentTextArrow" presStyleLbl="node1" presStyleIdx="4" presStyleCnt="5" custLinFactNeighborY="-12563"/>
      <dgm:spPr/>
    </dgm:pt>
  </dgm:ptLst>
  <dgm:cxnLst>
    <dgm:cxn modelId="{EFC2E91A-2BCF-42B5-BBC2-2E905685FCB8}" type="presOf" srcId="{68DC2498-3C73-4315-9B4C-55F0760CC84F}" destId="{0F86724F-C793-4B6A-A07C-B1D0462CD586}" srcOrd="0" destOrd="0" presId="urn:microsoft.com/office/officeart/2005/8/layout/process4"/>
    <dgm:cxn modelId="{AC435235-51A1-40C9-B738-EA75C91ABA0E}" srcId="{D9EA4E4C-E398-4C6F-8A5C-B07624207BD0}" destId="{6493E123-6FCF-4C32-9D14-48492DF225E7}" srcOrd="1" destOrd="0" parTransId="{7B842E0E-E393-4CAA-B796-D4C3009E54B1}" sibTransId="{77A8C905-5A4F-43BF-8F98-9F59B1E79A85}"/>
    <dgm:cxn modelId="{CBA1BF39-7402-4AD5-A44D-AE1E08F6414E}" srcId="{D9EA4E4C-E398-4C6F-8A5C-B07624207BD0}" destId="{9AD868A9-908D-4E6C-BF24-A2E48BB6B01C}" srcOrd="4" destOrd="0" parTransId="{C69A1A19-5522-49FF-984C-93EF1378E041}" sibTransId="{1D8730C9-FEB5-4A4B-A5ED-1C4B025057C0}"/>
    <dgm:cxn modelId="{60CC647D-EAE2-4AFA-A7E6-2D7F3C86FE6C}" type="presOf" srcId="{8EEE1B1A-55CF-4A2F-AA54-3A9CFB143DBF}" destId="{2709FFD3-758B-4B2F-B74E-6D7E8CF2B915}" srcOrd="0" destOrd="0" presId="urn:microsoft.com/office/officeart/2005/8/layout/process4"/>
    <dgm:cxn modelId="{3780DCAA-8DF3-4B38-95D3-7758F7DF3672}" srcId="{D9EA4E4C-E398-4C6F-8A5C-B07624207BD0}" destId="{8EEE1B1A-55CF-4A2F-AA54-3A9CFB143DBF}" srcOrd="2" destOrd="0" parTransId="{BC5CC8DC-B86A-4318-903D-387B4C9D2002}" sibTransId="{59FB1730-0E0F-471A-86ED-698129F442C3}"/>
    <dgm:cxn modelId="{B9B4C6AE-A602-4B66-BE59-52BFB5E66ACF}" type="presOf" srcId="{D9EA4E4C-E398-4C6F-8A5C-B07624207BD0}" destId="{453BC74C-9B93-4D3A-8737-F391202F0501}" srcOrd="0" destOrd="0" presId="urn:microsoft.com/office/officeart/2005/8/layout/process4"/>
    <dgm:cxn modelId="{56FCF2AE-8E6E-4240-A204-41B3C0AEE3BB}" type="presOf" srcId="{5B092BD7-D730-4367-BBB4-A7A2F484281E}" destId="{F06534C0-1407-4705-8FD5-D2C6CE7F40B4}" srcOrd="0" destOrd="0" presId="urn:microsoft.com/office/officeart/2005/8/layout/process4"/>
    <dgm:cxn modelId="{6104F5B3-345B-4AA1-9E5B-43A182F67989}" type="presOf" srcId="{9AD868A9-908D-4E6C-BF24-A2E48BB6B01C}" destId="{57A10828-D9DA-4402-BB89-212551EB190E}" srcOrd="0" destOrd="0" presId="urn:microsoft.com/office/officeart/2005/8/layout/process4"/>
    <dgm:cxn modelId="{C42904C3-C3F7-43A2-8815-5982CBF95129}" srcId="{D9EA4E4C-E398-4C6F-8A5C-B07624207BD0}" destId="{5B092BD7-D730-4367-BBB4-A7A2F484281E}" srcOrd="0" destOrd="0" parTransId="{F17EAADF-06AE-4FEF-AD3A-6E9452AE4674}" sibTransId="{C67F183D-F04C-4F5D-9C97-159C22CEFAB5}"/>
    <dgm:cxn modelId="{D95F26CC-3C9F-4C51-95F6-C6122DDCEDFF}" srcId="{D9EA4E4C-E398-4C6F-8A5C-B07624207BD0}" destId="{68DC2498-3C73-4315-9B4C-55F0760CC84F}" srcOrd="3" destOrd="0" parTransId="{F28E3E07-384F-47EF-8561-222F3B608A9D}" sibTransId="{2C220A57-D522-4AC5-BBCB-46693C6291D0}"/>
    <dgm:cxn modelId="{188DB4D0-C257-4117-A7F8-DE6C84F82161}" type="presOf" srcId="{6493E123-6FCF-4C32-9D14-48492DF225E7}" destId="{C276CEFB-87A7-4115-94E7-B8EF1736F657}" srcOrd="0" destOrd="0" presId="urn:microsoft.com/office/officeart/2005/8/layout/process4"/>
    <dgm:cxn modelId="{28B224E0-1A8C-4EA8-87D9-90527870352A}" type="presParOf" srcId="{453BC74C-9B93-4D3A-8737-F391202F0501}" destId="{AAABAA6C-EE75-4C58-94C0-9FEAD531C542}" srcOrd="0" destOrd="0" presId="urn:microsoft.com/office/officeart/2005/8/layout/process4"/>
    <dgm:cxn modelId="{CCA81F41-1127-48A1-B826-94A6A58C8FBB}" type="presParOf" srcId="{AAABAA6C-EE75-4C58-94C0-9FEAD531C542}" destId="{57A10828-D9DA-4402-BB89-212551EB190E}" srcOrd="0" destOrd="0" presId="urn:microsoft.com/office/officeart/2005/8/layout/process4"/>
    <dgm:cxn modelId="{AD2F9FB8-A789-439D-A498-BCDABCDC8193}" type="presParOf" srcId="{453BC74C-9B93-4D3A-8737-F391202F0501}" destId="{908EA01C-482B-4D96-9CBC-16E12C8F9CDE}" srcOrd="1" destOrd="0" presId="urn:microsoft.com/office/officeart/2005/8/layout/process4"/>
    <dgm:cxn modelId="{6E380029-2906-4283-B863-3B477DB962CE}" type="presParOf" srcId="{453BC74C-9B93-4D3A-8737-F391202F0501}" destId="{34578FB0-AC99-4581-845D-9447BEE94D2D}" srcOrd="2" destOrd="0" presId="urn:microsoft.com/office/officeart/2005/8/layout/process4"/>
    <dgm:cxn modelId="{92A2FB9B-7C01-49EF-ABE1-CDBA184EB4EA}" type="presParOf" srcId="{34578FB0-AC99-4581-845D-9447BEE94D2D}" destId="{0F86724F-C793-4B6A-A07C-B1D0462CD586}" srcOrd="0" destOrd="0" presId="urn:microsoft.com/office/officeart/2005/8/layout/process4"/>
    <dgm:cxn modelId="{5B6C9E1A-6DFC-4C0A-AF4D-D2EA7294FDDE}" type="presParOf" srcId="{453BC74C-9B93-4D3A-8737-F391202F0501}" destId="{93600F03-AFA1-4BCC-A2E7-BD7A2B755C8B}" srcOrd="3" destOrd="0" presId="urn:microsoft.com/office/officeart/2005/8/layout/process4"/>
    <dgm:cxn modelId="{E58F16AA-0ABF-4A5B-BE3C-C6197376ABAA}" type="presParOf" srcId="{453BC74C-9B93-4D3A-8737-F391202F0501}" destId="{1BC989C7-B983-457F-B434-5FD97479465D}" srcOrd="4" destOrd="0" presId="urn:microsoft.com/office/officeart/2005/8/layout/process4"/>
    <dgm:cxn modelId="{299A8703-D554-439B-A847-5AEFBFEFEAF9}" type="presParOf" srcId="{1BC989C7-B983-457F-B434-5FD97479465D}" destId="{2709FFD3-758B-4B2F-B74E-6D7E8CF2B915}" srcOrd="0" destOrd="0" presId="urn:microsoft.com/office/officeart/2005/8/layout/process4"/>
    <dgm:cxn modelId="{AA22E3B8-D1A8-485D-A6F0-D2D44F944714}" type="presParOf" srcId="{453BC74C-9B93-4D3A-8737-F391202F0501}" destId="{F5F88354-EECE-4C06-ABCA-CD9B8D59D510}" srcOrd="5" destOrd="0" presId="urn:microsoft.com/office/officeart/2005/8/layout/process4"/>
    <dgm:cxn modelId="{1BCC5455-C949-46E5-8BED-6FD85A110930}" type="presParOf" srcId="{453BC74C-9B93-4D3A-8737-F391202F0501}" destId="{36263426-545B-40E7-9D05-9B8D2C03F953}" srcOrd="6" destOrd="0" presId="urn:microsoft.com/office/officeart/2005/8/layout/process4"/>
    <dgm:cxn modelId="{60C30EAD-ECA2-4048-91BF-AEA7E143BA08}" type="presParOf" srcId="{36263426-545B-40E7-9D05-9B8D2C03F953}" destId="{C276CEFB-87A7-4115-94E7-B8EF1736F657}" srcOrd="0" destOrd="0" presId="urn:microsoft.com/office/officeart/2005/8/layout/process4"/>
    <dgm:cxn modelId="{934152BD-5CD0-45BD-BA4B-E0B533124B76}" type="presParOf" srcId="{453BC74C-9B93-4D3A-8737-F391202F0501}" destId="{4B4B0A07-3320-412E-B72C-2DC980EFDD3F}" srcOrd="7" destOrd="0" presId="urn:microsoft.com/office/officeart/2005/8/layout/process4"/>
    <dgm:cxn modelId="{D2E25BFD-EB5E-4468-B7DB-93C057DECEA7}" type="presParOf" srcId="{453BC74C-9B93-4D3A-8737-F391202F0501}" destId="{7AE55D1D-EE99-45DD-8382-41512489A073}" srcOrd="8" destOrd="0" presId="urn:microsoft.com/office/officeart/2005/8/layout/process4"/>
    <dgm:cxn modelId="{CAA6CA01-8C94-469F-BE55-F1A4029ED095}" type="presParOf" srcId="{7AE55D1D-EE99-45DD-8382-41512489A073}" destId="{F06534C0-1407-4705-8FD5-D2C6CE7F40B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DBC8F-F972-41A0-88DD-06B241DE8A26}"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A36832E-CAAD-4956-AF8A-0E585C5C92E9}">
      <dgm:prSet custT="1"/>
      <dgm:spPr/>
      <dgm:t>
        <a:bodyPr/>
        <a:lstStyle/>
        <a:p>
          <a:pPr algn="ctr"/>
          <a:endParaRPr lang="en-US" sz="1600" dirty="0"/>
        </a:p>
        <a:p>
          <a:pPr algn="ctr"/>
          <a:r>
            <a:rPr lang="en-US" sz="1600" dirty="0"/>
            <a:t>Students residing in off-campus accommodations should consider buying renter’s insurance to protect their personal property from catastrophic events, such as fire, flooding, or theft. </a:t>
          </a:r>
        </a:p>
        <a:p>
          <a:pPr algn="ctr"/>
          <a:endParaRPr lang="en-US" sz="1600" dirty="0"/>
        </a:p>
        <a:p>
          <a:pPr algn="ctr"/>
          <a:r>
            <a:rPr lang="en-US" sz="1600" dirty="0"/>
            <a:t>In an event such as these, renter’s insurance could provide you with a stipend for temporary housing and meals while your rental property undergoes repairs. Renter’s insurance may also protect you against personal liability in claims or lawsuits. It is recommended that you purchase a policy that includes protections for both your personal property and personal liability. </a:t>
          </a:r>
        </a:p>
      </dgm:t>
    </dgm:pt>
    <dgm:pt modelId="{652891BC-A0ED-476F-939A-EE7626D1EEC4}" type="parTrans" cxnId="{90B40678-0E91-45E4-859E-46AABDF1A279}">
      <dgm:prSet/>
      <dgm:spPr/>
      <dgm:t>
        <a:bodyPr/>
        <a:lstStyle/>
        <a:p>
          <a:endParaRPr lang="en-US"/>
        </a:p>
      </dgm:t>
    </dgm:pt>
    <dgm:pt modelId="{92CB2EAF-CCD1-40D9-A86A-AD3391BF9A2F}" type="sibTrans" cxnId="{90B40678-0E91-45E4-859E-46AABDF1A279}">
      <dgm:prSet/>
      <dgm:spPr/>
      <dgm:t>
        <a:bodyPr/>
        <a:lstStyle/>
        <a:p>
          <a:endParaRPr lang="en-US"/>
        </a:p>
      </dgm:t>
    </dgm:pt>
    <dgm:pt modelId="{364C9239-8B15-4857-8CAE-06D078E9D225}">
      <dgm:prSet custT="1"/>
      <dgm:spPr/>
      <dgm:t>
        <a:bodyPr/>
        <a:lstStyle/>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Student should be aware property owners are never responsible for personal belongings under any circumstances.  </a:t>
          </a:r>
        </a:p>
      </dgm:t>
    </dgm:pt>
    <dgm:pt modelId="{CC86AE28-DB44-4EF9-8471-0753CA18E9B5}" type="parTrans" cxnId="{28EC4F79-BFCD-4AC0-B317-5BFBC2A81081}">
      <dgm:prSet/>
      <dgm:spPr/>
      <dgm:t>
        <a:bodyPr/>
        <a:lstStyle/>
        <a:p>
          <a:endParaRPr lang="en-US"/>
        </a:p>
      </dgm:t>
    </dgm:pt>
    <dgm:pt modelId="{ABD7169D-A3AF-4CDF-A322-C32268A653A5}" type="sibTrans" cxnId="{28EC4F79-BFCD-4AC0-B317-5BFBC2A81081}">
      <dgm:prSet/>
      <dgm:spPr/>
      <dgm:t>
        <a:bodyPr/>
        <a:lstStyle/>
        <a:p>
          <a:endParaRPr lang="en-US"/>
        </a:p>
      </dgm:t>
    </dgm:pt>
    <dgm:pt modelId="{7F24168F-7439-476C-9F7B-FDBDF83D42B4}" type="pres">
      <dgm:prSet presAssocID="{7A6DBC8F-F972-41A0-88DD-06B241DE8A26}" presName="vert0" presStyleCnt="0">
        <dgm:presLayoutVars>
          <dgm:dir/>
          <dgm:animOne val="branch"/>
          <dgm:animLvl val="lvl"/>
        </dgm:presLayoutVars>
      </dgm:prSet>
      <dgm:spPr/>
    </dgm:pt>
    <dgm:pt modelId="{7E3DF996-FCB8-4907-92FE-F8BB57BA51B0}" type="pres">
      <dgm:prSet presAssocID="{7A36832E-CAAD-4956-AF8A-0E585C5C92E9}" presName="thickLine" presStyleLbl="alignNode1" presStyleIdx="0" presStyleCnt="2"/>
      <dgm:spPr/>
    </dgm:pt>
    <dgm:pt modelId="{35F7FA10-2779-48BA-8E9F-686871E99879}" type="pres">
      <dgm:prSet presAssocID="{7A36832E-CAAD-4956-AF8A-0E585C5C92E9}" presName="horz1" presStyleCnt="0"/>
      <dgm:spPr/>
    </dgm:pt>
    <dgm:pt modelId="{D6B1276D-81F2-4938-9076-88826DD27062}" type="pres">
      <dgm:prSet presAssocID="{7A36832E-CAAD-4956-AF8A-0E585C5C92E9}" presName="tx1" presStyleLbl="revTx" presStyleIdx="0" presStyleCnt="2" custScaleY="200000"/>
      <dgm:spPr/>
    </dgm:pt>
    <dgm:pt modelId="{D8E99325-471C-454E-A928-4E87CE17270E}" type="pres">
      <dgm:prSet presAssocID="{7A36832E-CAAD-4956-AF8A-0E585C5C92E9}" presName="vert1" presStyleCnt="0"/>
      <dgm:spPr/>
    </dgm:pt>
    <dgm:pt modelId="{73944894-FF3D-474C-A9F4-93F420DADF2A}" type="pres">
      <dgm:prSet presAssocID="{364C9239-8B15-4857-8CAE-06D078E9D225}" presName="thickLine" presStyleLbl="alignNode1" presStyleIdx="1" presStyleCnt="2"/>
      <dgm:spPr/>
    </dgm:pt>
    <dgm:pt modelId="{A0072AAB-2D2A-487C-A3FB-C733E52AF03F}" type="pres">
      <dgm:prSet presAssocID="{364C9239-8B15-4857-8CAE-06D078E9D225}" presName="horz1" presStyleCnt="0"/>
      <dgm:spPr/>
    </dgm:pt>
    <dgm:pt modelId="{A18880F7-6EFC-4CFE-A395-C4AA5F17C6F8}" type="pres">
      <dgm:prSet presAssocID="{364C9239-8B15-4857-8CAE-06D078E9D225}" presName="tx1" presStyleLbl="revTx" presStyleIdx="1" presStyleCnt="2"/>
      <dgm:spPr/>
    </dgm:pt>
    <dgm:pt modelId="{2065188B-7477-4B1B-B3F1-A9C56BFCA133}" type="pres">
      <dgm:prSet presAssocID="{364C9239-8B15-4857-8CAE-06D078E9D225}" presName="vert1" presStyleCnt="0"/>
      <dgm:spPr/>
    </dgm:pt>
  </dgm:ptLst>
  <dgm:cxnLst>
    <dgm:cxn modelId="{30AB4802-4653-4451-A9E6-8B846CA90867}" type="presOf" srcId="{364C9239-8B15-4857-8CAE-06D078E9D225}" destId="{A18880F7-6EFC-4CFE-A395-C4AA5F17C6F8}" srcOrd="0" destOrd="0" presId="urn:microsoft.com/office/officeart/2008/layout/LinedList"/>
    <dgm:cxn modelId="{37E6DB24-44A2-4029-97C1-65DDD824DC10}" type="presOf" srcId="{7A36832E-CAAD-4956-AF8A-0E585C5C92E9}" destId="{D6B1276D-81F2-4938-9076-88826DD27062}" srcOrd="0" destOrd="0" presId="urn:microsoft.com/office/officeart/2008/layout/LinedList"/>
    <dgm:cxn modelId="{90B40678-0E91-45E4-859E-46AABDF1A279}" srcId="{7A6DBC8F-F972-41A0-88DD-06B241DE8A26}" destId="{7A36832E-CAAD-4956-AF8A-0E585C5C92E9}" srcOrd="0" destOrd="0" parTransId="{652891BC-A0ED-476F-939A-EE7626D1EEC4}" sibTransId="{92CB2EAF-CCD1-40D9-A86A-AD3391BF9A2F}"/>
    <dgm:cxn modelId="{28EC4F79-BFCD-4AC0-B317-5BFBC2A81081}" srcId="{7A6DBC8F-F972-41A0-88DD-06B241DE8A26}" destId="{364C9239-8B15-4857-8CAE-06D078E9D225}" srcOrd="1" destOrd="0" parTransId="{CC86AE28-DB44-4EF9-8471-0753CA18E9B5}" sibTransId="{ABD7169D-A3AF-4CDF-A322-C32268A653A5}"/>
    <dgm:cxn modelId="{798BA4D3-8DC2-4E9D-B236-1C3ABA02EE8B}" type="presOf" srcId="{7A6DBC8F-F972-41A0-88DD-06B241DE8A26}" destId="{7F24168F-7439-476C-9F7B-FDBDF83D42B4}" srcOrd="0" destOrd="0" presId="urn:microsoft.com/office/officeart/2008/layout/LinedList"/>
    <dgm:cxn modelId="{9E694735-35C5-4F56-B28A-24E4712FEE66}" type="presParOf" srcId="{7F24168F-7439-476C-9F7B-FDBDF83D42B4}" destId="{7E3DF996-FCB8-4907-92FE-F8BB57BA51B0}" srcOrd="0" destOrd="0" presId="urn:microsoft.com/office/officeart/2008/layout/LinedList"/>
    <dgm:cxn modelId="{2EADAAFF-7431-4EA7-8386-3CE89204F658}" type="presParOf" srcId="{7F24168F-7439-476C-9F7B-FDBDF83D42B4}" destId="{35F7FA10-2779-48BA-8E9F-686871E99879}" srcOrd="1" destOrd="0" presId="urn:microsoft.com/office/officeart/2008/layout/LinedList"/>
    <dgm:cxn modelId="{9F57484D-09C7-406B-B5B5-B2518F58D5C2}" type="presParOf" srcId="{35F7FA10-2779-48BA-8E9F-686871E99879}" destId="{D6B1276D-81F2-4938-9076-88826DD27062}" srcOrd="0" destOrd="0" presId="urn:microsoft.com/office/officeart/2008/layout/LinedList"/>
    <dgm:cxn modelId="{ED87BB80-9874-4D36-90ED-C0D06BC92198}" type="presParOf" srcId="{35F7FA10-2779-48BA-8E9F-686871E99879}" destId="{D8E99325-471C-454E-A928-4E87CE17270E}" srcOrd="1" destOrd="0" presId="urn:microsoft.com/office/officeart/2008/layout/LinedList"/>
    <dgm:cxn modelId="{E15828E8-7575-49FC-9FF2-3833D315E063}" type="presParOf" srcId="{7F24168F-7439-476C-9F7B-FDBDF83D42B4}" destId="{73944894-FF3D-474C-A9F4-93F420DADF2A}" srcOrd="2" destOrd="0" presId="urn:microsoft.com/office/officeart/2008/layout/LinedList"/>
    <dgm:cxn modelId="{9378EB23-3619-45CB-B573-A48827264100}" type="presParOf" srcId="{7F24168F-7439-476C-9F7B-FDBDF83D42B4}" destId="{A0072AAB-2D2A-487C-A3FB-C733E52AF03F}" srcOrd="3" destOrd="0" presId="urn:microsoft.com/office/officeart/2008/layout/LinedList"/>
    <dgm:cxn modelId="{4CC3ED1F-FE45-431D-BE69-F94E67E8ABBD}" type="presParOf" srcId="{A0072AAB-2D2A-487C-A3FB-C733E52AF03F}" destId="{A18880F7-6EFC-4CFE-A395-C4AA5F17C6F8}" srcOrd="0" destOrd="0" presId="urn:microsoft.com/office/officeart/2008/layout/LinedList"/>
    <dgm:cxn modelId="{D54B0078-22DC-40F4-BD25-5D9FD30B0094}" type="presParOf" srcId="{A0072AAB-2D2A-487C-A3FB-C733E52AF03F}" destId="{2065188B-7477-4B1B-B3F1-A9C56BFCA1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10828-D9DA-4402-BB89-212551EB190E}">
      <dsp:nvSpPr>
        <dsp:cNvPr id="0" name=""/>
        <dsp:cNvSpPr/>
      </dsp:nvSpPr>
      <dsp:spPr>
        <a:xfrm>
          <a:off x="0" y="3933419"/>
          <a:ext cx="7886700" cy="6453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Becoming a “Good Neighbor” and being active in the Community.  Developing student awareness of community values and responsibilities.</a:t>
          </a:r>
        </a:p>
      </dsp:txBody>
      <dsp:txXfrm>
        <a:off x="0" y="3933419"/>
        <a:ext cx="7886700" cy="645310"/>
      </dsp:txXfrm>
    </dsp:sp>
    <dsp:sp modelId="{0F86724F-C793-4B6A-A07C-B1D0462CD586}">
      <dsp:nvSpPr>
        <dsp:cNvPr id="0" name=""/>
        <dsp:cNvSpPr/>
      </dsp:nvSpPr>
      <dsp:spPr>
        <a:xfrm rot="10800000">
          <a:off x="0" y="2950612"/>
          <a:ext cx="7886700" cy="99248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Assisting students in gaining the proficiency to solve problems when landlord and roommate difficulties arise</a:t>
          </a:r>
        </a:p>
      </dsp:txBody>
      <dsp:txXfrm rot="10800000">
        <a:off x="0" y="2950612"/>
        <a:ext cx="7886700" cy="644888"/>
      </dsp:txXfrm>
    </dsp:sp>
    <dsp:sp modelId="{2709FFD3-758B-4B2F-B74E-6D7E8CF2B915}">
      <dsp:nvSpPr>
        <dsp:cNvPr id="0" name=""/>
        <dsp:cNvSpPr/>
      </dsp:nvSpPr>
      <dsp:spPr>
        <a:xfrm rot="10800000">
          <a:off x="0" y="1967804"/>
          <a:ext cx="7886700" cy="99248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Encouraging students to become knowledgeable and responsible tenants</a:t>
          </a:r>
        </a:p>
      </dsp:txBody>
      <dsp:txXfrm rot="10800000">
        <a:off x="0" y="1967804"/>
        <a:ext cx="7886700" cy="644888"/>
      </dsp:txXfrm>
    </dsp:sp>
    <dsp:sp modelId="{C276CEFB-87A7-4115-94E7-B8EF1736F657}">
      <dsp:nvSpPr>
        <dsp:cNvPr id="0" name=""/>
        <dsp:cNvSpPr/>
      </dsp:nvSpPr>
      <dsp:spPr>
        <a:xfrm rot="10800000">
          <a:off x="0" y="984997"/>
          <a:ext cx="7886700" cy="99248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We accomplish this by: Helping students make informed choices about housing and roommates</a:t>
          </a:r>
        </a:p>
      </dsp:txBody>
      <dsp:txXfrm rot="10800000">
        <a:off x="0" y="984997"/>
        <a:ext cx="7886700" cy="644888"/>
      </dsp:txXfrm>
    </dsp:sp>
    <dsp:sp modelId="{F06534C0-1407-4705-8FD5-D2C6CE7F40B4}">
      <dsp:nvSpPr>
        <dsp:cNvPr id="0" name=""/>
        <dsp:cNvSpPr/>
      </dsp:nvSpPr>
      <dsp:spPr>
        <a:xfrm rot="10800000">
          <a:off x="0" y="0"/>
          <a:ext cx="7886700" cy="99248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Educating and supporting students to thrive in Off Campus Living Experiences</a:t>
          </a:r>
        </a:p>
      </dsp:txBody>
      <dsp:txXfrm rot="10800000">
        <a:off x="0" y="0"/>
        <a:ext cx="7886700" cy="644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DF996-FCB8-4907-92FE-F8BB57BA51B0}">
      <dsp:nvSpPr>
        <dsp:cNvPr id="0" name=""/>
        <dsp:cNvSpPr/>
      </dsp:nvSpPr>
      <dsp:spPr>
        <a:xfrm>
          <a:off x="0" y="2236"/>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1276D-81F2-4938-9076-88826DD27062}">
      <dsp:nvSpPr>
        <dsp:cNvPr id="0" name=""/>
        <dsp:cNvSpPr/>
      </dsp:nvSpPr>
      <dsp:spPr>
        <a:xfrm>
          <a:off x="0" y="2236"/>
          <a:ext cx="7878998" cy="3050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Students residing in off-campus accommodations should consider buying renter’s insurance to protect their personal property from catastrophic events, such as fire, flooding, or theft. </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In an event such as these, renter’s insurance could provide you with a stipend for temporary housing and meals while your rental property undergoes repairs. Renter’s insurance may also protect you against personal liability in claims or lawsuits. It is recommended that you purchase a policy that includes protections for both your personal property and personal liability. </a:t>
          </a:r>
        </a:p>
      </dsp:txBody>
      <dsp:txXfrm>
        <a:off x="0" y="2236"/>
        <a:ext cx="7878998" cy="3050964"/>
      </dsp:txXfrm>
    </dsp:sp>
    <dsp:sp modelId="{73944894-FF3D-474C-A9F4-93F420DADF2A}">
      <dsp:nvSpPr>
        <dsp:cNvPr id="0" name=""/>
        <dsp:cNvSpPr/>
      </dsp:nvSpPr>
      <dsp:spPr>
        <a:xfrm>
          <a:off x="0" y="305320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880F7-6EFC-4CFE-A395-C4AA5F17C6F8}">
      <dsp:nvSpPr>
        <dsp:cNvPr id="0" name=""/>
        <dsp:cNvSpPr/>
      </dsp:nvSpPr>
      <dsp:spPr>
        <a:xfrm>
          <a:off x="0" y="3053201"/>
          <a:ext cx="7886700" cy="1525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Student should be aware property owners are never responsible for personal belongings under any circumstances.  </a:t>
          </a:r>
        </a:p>
      </dsp:txBody>
      <dsp:txXfrm>
        <a:off x="0" y="3053201"/>
        <a:ext cx="7886700" cy="15254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2/14/2023</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08D48-5FF5-034D-91C0-A722D594EF23}" type="datetimeFigureOut">
              <a:rPr lang="en-US" smtClean="0"/>
              <a:t>2/14/2023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7139C-FD70-7E47-AA4E-625497A129F7}" type="slidenum">
              <a:rPr lang="en-US" smtClean="0"/>
              <a:t>‹#›</a:t>
            </a:fld>
            <a:endParaRPr lang="en-US"/>
          </a:p>
        </p:txBody>
      </p:sp>
    </p:spTree>
    <p:extLst>
      <p:ext uri="{BB962C8B-B14F-4D97-AF65-F5344CB8AC3E}">
        <p14:creationId xmlns:p14="http://schemas.microsoft.com/office/powerpoint/2010/main" val="105875054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47139C-FD70-7E47-AA4E-625497A129F7}" type="slidenum">
              <a:rPr lang="en-US" smtClean="0"/>
              <a:t>1</a:t>
            </a:fld>
            <a:endParaRPr lang="en-US"/>
          </a:p>
        </p:txBody>
      </p:sp>
    </p:spTree>
    <p:extLst>
      <p:ext uri="{BB962C8B-B14F-4D97-AF65-F5344CB8AC3E}">
        <p14:creationId xmlns:p14="http://schemas.microsoft.com/office/powerpoint/2010/main" val="127463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solidFill>
                  <a:schemeClr val="accent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6" name="Slide Number Placeholder 5"/>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4093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12065"/>
            <a:ext cx="7886700" cy="1083980"/>
          </a:xfrm>
        </p:spPr>
        <p:txBody>
          <a:bodyPr/>
          <a:lstStyle/>
          <a:p>
            <a:r>
              <a:rPr lang="en-US"/>
              <a:t>Click to edit Master title style</a:t>
            </a:r>
          </a:p>
        </p:txBody>
      </p:sp>
      <p:sp>
        <p:nvSpPr>
          <p:cNvPr id="3" name="Content Placeholder 2"/>
          <p:cNvSpPr>
            <a:spLocks noGrp="1"/>
          </p:cNvSpPr>
          <p:nvPr>
            <p:ph idx="1"/>
          </p:nvPr>
        </p:nvSpPr>
        <p:spPr>
          <a:xfrm>
            <a:off x="628651" y="1596044"/>
            <a:ext cx="7886700" cy="4580920"/>
          </a:xfrm>
        </p:spPr>
        <p:txBody>
          <a:bodyPr/>
          <a:lstStyle>
            <a:lvl1pPr>
              <a:buClr>
                <a:schemeClr val="bg2"/>
              </a:buClr>
              <a:defRPr/>
            </a:lvl1pPr>
            <a:lvl2pPr>
              <a:buClr>
                <a:schemeClr val="bg2"/>
              </a:buClr>
              <a:defRPr>
                <a:solidFill>
                  <a:schemeClr val="tx2"/>
                </a:solidFill>
              </a:defRPr>
            </a:lvl2pPr>
            <a:lvl3pPr>
              <a:buClr>
                <a:schemeClr val="bg2"/>
              </a:buClr>
              <a:defRPr>
                <a:solidFill>
                  <a:schemeClr val="tx2"/>
                </a:solidFill>
              </a:defRPr>
            </a:lvl3pPr>
            <a:lvl4pPr>
              <a:buClr>
                <a:schemeClr val="bg2"/>
              </a:buClr>
              <a:defRPr>
                <a:solidFill>
                  <a:schemeClr val="tx2"/>
                </a:solidFill>
              </a:defRPr>
            </a:lvl4pPr>
            <a:lvl5pPr>
              <a:buClr>
                <a:schemeClr val="bg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6" name="Slide Number Placeholder 5"/>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2285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lgn="ctr">
              <a:defRPr sz="4500"/>
            </a:lvl1pPr>
          </a:lstStyle>
          <a:p>
            <a:r>
              <a:rPr lang="en-US"/>
              <a:t>Click to edit Master title style</a:t>
            </a:r>
          </a:p>
        </p:txBody>
      </p:sp>
      <p:sp>
        <p:nvSpPr>
          <p:cNvPr id="3" name="Text Placeholder 2"/>
          <p:cNvSpPr>
            <a:spLocks noGrp="1"/>
          </p:cNvSpPr>
          <p:nvPr>
            <p:ph type="body" idx="1"/>
          </p:nvPr>
        </p:nvSpPr>
        <p:spPr>
          <a:xfrm>
            <a:off x="623889" y="4589464"/>
            <a:ext cx="7886700" cy="1500187"/>
          </a:xfrm>
        </p:spPr>
        <p:txBody>
          <a:bodyPr/>
          <a:lstStyle>
            <a:lvl1pPr marL="0" indent="0" algn="ctr">
              <a:buNone/>
              <a:defRPr sz="2400">
                <a:solidFill>
                  <a:schemeClr val="accent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6" name="Slide Number Placeholder 5"/>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20547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512065"/>
            <a:ext cx="7886700" cy="1076591"/>
          </a:xfrm>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28651" y="1588655"/>
            <a:ext cx="3886200" cy="4588309"/>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588655"/>
            <a:ext cx="3886200" cy="4588309"/>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7" name="Slide Number Placeholder 6"/>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347035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149351"/>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629842" y="1596045"/>
            <a:ext cx="3868340" cy="909031"/>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7"/>
            <a:ext cx="3868340" cy="3684588"/>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596045"/>
            <a:ext cx="3887391" cy="909031"/>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7"/>
            <a:ext cx="3887391" cy="3684588"/>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9" name="Slide Number Placeholder 8"/>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329672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5245427"/>
            <a:ext cx="7886700" cy="1178624"/>
          </a:xfrm>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4" name="Slide Number Placeholder 3"/>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78580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1" y="516238"/>
            <a:ext cx="3141029" cy="1079807"/>
          </a:xfrm>
        </p:spPr>
        <p:txBody>
          <a:bodyPr anchor="t" anchorCtr="0"/>
          <a:lstStyle>
            <a:lvl1pPr>
              <a:defRPr sz="2400"/>
            </a:lvl1pPr>
          </a:lstStyle>
          <a:p>
            <a:r>
              <a:rPr lang="en-US"/>
              <a:t>Click to edit Master title style</a:t>
            </a:r>
          </a:p>
        </p:txBody>
      </p:sp>
      <p:sp>
        <p:nvSpPr>
          <p:cNvPr id="3" name="Content Placeholder 2"/>
          <p:cNvSpPr>
            <a:spLocks noGrp="1"/>
          </p:cNvSpPr>
          <p:nvPr>
            <p:ph idx="1"/>
          </p:nvPr>
        </p:nvSpPr>
        <p:spPr>
          <a:xfrm>
            <a:off x="3887391" y="516238"/>
            <a:ext cx="4629151" cy="5344815"/>
          </a:xfrm>
        </p:spPr>
        <p:txBody>
          <a:bodyPr/>
          <a:lstStyle>
            <a:lvl1pPr>
              <a:buClr>
                <a:schemeClr val="bg2"/>
              </a:buClr>
              <a:defRPr sz="2400"/>
            </a:lvl1pPr>
            <a:lvl2pPr>
              <a:buClr>
                <a:schemeClr val="bg2"/>
              </a:buClr>
              <a:defRPr sz="2100"/>
            </a:lvl2pPr>
            <a:lvl3pPr>
              <a:buClr>
                <a:schemeClr val="bg2"/>
              </a:buClr>
              <a:defRPr sz="1800"/>
            </a:lvl3pPr>
            <a:lvl4pPr>
              <a:buClr>
                <a:schemeClr val="bg2"/>
              </a:buClr>
              <a:defRPr sz="1500"/>
            </a:lvl4pPr>
            <a:lvl5pPr>
              <a:buClr>
                <a:schemeClr val="bg2"/>
              </a:buCl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7991" y="1596045"/>
            <a:ext cx="3141029" cy="4272945"/>
          </a:xfrm>
        </p:spPr>
        <p:txBody>
          <a:bodyPr/>
          <a:lstStyle>
            <a:lvl1pPr marL="0" indent="0">
              <a:buNone/>
              <a:defRPr sz="18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6" name="Footer Placeholder 5"/>
          <p:cNvSpPr>
            <a:spLocks noGrp="1"/>
          </p:cNvSpPr>
          <p:nvPr>
            <p:ph type="ftr" sz="quarter" idx="11"/>
          </p:nvPr>
        </p:nvSpPr>
        <p:spPr>
          <a:xfrm>
            <a:off x="3028951" y="6356351"/>
            <a:ext cx="3086100" cy="365125"/>
          </a:xfrm>
          <a:prstGeom prst="rect">
            <a:avLst/>
          </a:prstGeom>
        </p:spPr>
        <p:txBody>
          <a:bodyPr/>
          <a:lstStyle>
            <a:lvl1pPr>
              <a:defRPr sz="1200"/>
            </a:lvl1pPr>
          </a:lstStyle>
          <a:p>
            <a:endParaRPr lang="en-US"/>
          </a:p>
        </p:txBody>
      </p:sp>
      <p:sp>
        <p:nvSpPr>
          <p:cNvPr id="7" name="Slide Number Placeholder 6"/>
          <p:cNvSpPr>
            <a:spLocks noGrp="1"/>
          </p:cNvSpPr>
          <p:nvPr>
            <p:ph type="sldNum" sz="quarter" idx="12"/>
          </p:nvPr>
        </p:nvSpPr>
        <p:spPr>
          <a:xfrm>
            <a:off x="6457951" y="6356351"/>
            <a:ext cx="2057400" cy="365125"/>
          </a:xfrm>
          <a:prstGeom prst="rect">
            <a:avLst/>
          </a:prstGeom>
        </p:spPr>
        <p:txBody>
          <a:bodyPr/>
          <a:lstStyle>
            <a:lvl1pPr>
              <a:defRPr sz="1200"/>
            </a:lvl1pPr>
          </a:lstStyle>
          <a:p>
            <a:fld id="{0B8F101A-5762-A94D-B26B-936FC3619C3C}" type="slidenum">
              <a:rPr lang="en-US" smtClean="0"/>
              <a:pPr/>
              <a:t>‹#›</a:t>
            </a:fld>
            <a:endParaRPr lang="en-US"/>
          </a:p>
        </p:txBody>
      </p:sp>
    </p:spTree>
    <p:extLst>
      <p:ext uri="{BB962C8B-B14F-4D97-AF65-F5344CB8AC3E}">
        <p14:creationId xmlns:p14="http://schemas.microsoft.com/office/powerpoint/2010/main" val="145496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University of Pittsburgh logo&#10;">
            <a:extLst>
              <a:ext uri="{FF2B5EF4-FFF2-40B4-BE49-F238E27FC236}">
                <a16:creationId xmlns:a16="http://schemas.microsoft.com/office/drawing/2014/main" id="{F74FB613-DEF2-F045-B6A5-545870898CAE}"/>
              </a:ext>
            </a:extLst>
          </p:cNvPr>
          <p:cNvPicPr>
            <a:picLocks noChangeAspect="1"/>
          </p:cNvPicPr>
          <p:nvPr userDrawn="1"/>
        </p:nvPicPr>
        <p:blipFill>
          <a:blip r:embed="rId10"/>
          <a:stretch>
            <a:fillRect/>
          </a:stretch>
        </p:blipFill>
        <p:spPr>
          <a:xfrm>
            <a:off x="325008" y="6239167"/>
            <a:ext cx="1577915" cy="468939"/>
          </a:xfrm>
          <a:prstGeom prst="rect">
            <a:avLst/>
          </a:prstGeom>
        </p:spPr>
      </p:pic>
      <p:sp>
        <p:nvSpPr>
          <p:cNvPr id="2" name="Title Placeholder 1"/>
          <p:cNvSpPr>
            <a:spLocks noGrp="1"/>
          </p:cNvSpPr>
          <p:nvPr>
            <p:ph type="title"/>
          </p:nvPr>
        </p:nvSpPr>
        <p:spPr>
          <a:xfrm>
            <a:off x="628651" y="512064"/>
            <a:ext cx="7886700" cy="1178624"/>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1" y="1825625"/>
            <a:ext cx="7886700" cy="435133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439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Clr>
          <a:schemeClr val="bg2"/>
        </a:buClr>
        <a:buFont typeface="Arial" panose="020B0604020202020204" pitchFamily="34" charset="0"/>
        <a:buChar char="•"/>
        <a:defRPr sz="24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Clr>
          <a:schemeClr val="bg2"/>
        </a:buClr>
        <a:buFont typeface="Arial" panose="020B0604020202020204" pitchFamily="34" charset="0"/>
        <a:buChar char="•"/>
        <a:defRPr sz="1800" kern="1200">
          <a:solidFill>
            <a:schemeClr val="tx2"/>
          </a:solidFill>
          <a:latin typeface="+mn-lt"/>
          <a:ea typeface="+mn-ea"/>
          <a:cs typeface="+mn-cs"/>
        </a:defRPr>
      </a:lvl2pPr>
      <a:lvl3pPr marL="857229" indent="-171446" algn="l" defTabSz="685783" rtl="0" eaLnBrk="1" latinLnBrk="0" hangingPunct="1">
        <a:lnSpc>
          <a:spcPct val="90000"/>
        </a:lnSpc>
        <a:spcBef>
          <a:spcPts val="375"/>
        </a:spcBef>
        <a:buClr>
          <a:schemeClr val="bg2"/>
        </a:buClr>
        <a:buFont typeface="Arial" panose="020B0604020202020204" pitchFamily="34" charset="0"/>
        <a:buChar char="•"/>
        <a:defRPr sz="1500" kern="1200">
          <a:solidFill>
            <a:schemeClr val="tx2"/>
          </a:solidFill>
          <a:latin typeface="+mn-lt"/>
          <a:ea typeface="+mn-ea"/>
          <a:cs typeface="+mn-cs"/>
        </a:defRPr>
      </a:lvl3pPr>
      <a:lvl4pPr marL="1200121" indent="-171446" algn="l" defTabSz="685783" rtl="0" eaLnBrk="1" latinLnBrk="0" hangingPunct="1">
        <a:lnSpc>
          <a:spcPct val="90000"/>
        </a:lnSpc>
        <a:spcBef>
          <a:spcPts val="375"/>
        </a:spcBef>
        <a:buClr>
          <a:schemeClr val="bg2"/>
        </a:buClr>
        <a:buFont typeface="Arial" panose="020B0604020202020204" pitchFamily="34" charset="0"/>
        <a:buChar char="•"/>
        <a:defRPr sz="1351" kern="1200">
          <a:solidFill>
            <a:schemeClr val="tx2"/>
          </a:solidFill>
          <a:latin typeface="+mn-lt"/>
          <a:ea typeface="+mn-ea"/>
          <a:cs typeface="+mn-cs"/>
        </a:defRPr>
      </a:lvl4pPr>
      <a:lvl5pPr marL="1543012" indent="-171446" algn="l" defTabSz="685783" rtl="0" eaLnBrk="1" latinLnBrk="0" hangingPunct="1">
        <a:lnSpc>
          <a:spcPct val="90000"/>
        </a:lnSpc>
        <a:spcBef>
          <a:spcPts val="375"/>
        </a:spcBef>
        <a:buClr>
          <a:schemeClr val="bg2"/>
        </a:buClr>
        <a:buFont typeface="Arial" panose="020B0604020202020204" pitchFamily="34" charset="0"/>
        <a:buChar char="•"/>
        <a:defRPr sz="1351" kern="1200">
          <a:solidFill>
            <a:schemeClr val="tx2"/>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 photo of homes on an Oakland street. ">
            <a:extLst>
              <a:ext uri="{FF2B5EF4-FFF2-40B4-BE49-F238E27FC236}">
                <a16:creationId xmlns:a16="http://schemas.microsoft.com/office/drawing/2014/main" id="{8FC71D48-39A9-79E7-E9BB-3E8A0BE85E4B}"/>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31310" t="2750" r="625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227D9085-070E-2946-9BEF-08CF29519CD3}"/>
              </a:ext>
            </a:extLst>
          </p:cNvPr>
          <p:cNvSpPr>
            <a:spLocks noGrp="1"/>
          </p:cNvSpPr>
          <p:nvPr>
            <p:ph type="subTitle" idx="1"/>
          </p:nvPr>
        </p:nvSpPr>
        <p:spPr>
          <a:xfrm>
            <a:off x="1143000" y="3517754"/>
            <a:ext cx="6858000" cy="1655763"/>
          </a:xfrm>
        </p:spPr>
        <p:txBody>
          <a:bodyPr/>
          <a:lstStyle/>
          <a:p>
            <a:r>
              <a:rPr lang="en-US" sz="2800" b="1" dirty="0">
                <a:solidFill>
                  <a:srgbClr val="003493"/>
                </a:solidFill>
              </a:rPr>
              <a:t>Trisha Margiotti</a:t>
            </a:r>
          </a:p>
          <a:p>
            <a:r>
              <a:rPr lang="en-US" sz="1600" b="1" dirty="0">
                <a:solidFill>
                  <a:srgbClr val="003493"/>
                </a:solidFill>
              </a:rPr>
              <a:t>she | her | hers</a:t>
            </a:r>
          </a:p>
          <a:p>
            <a:r>
              <a:rPr lang="en-US" sz="2800" dirty="0">
                <a:solidFill>
                  <a:srgbClr val="003493"/>
                </a:solidFill>
              </a:rPr>
              <a:t>Property Manager Liaison</a:t>
            </a:r>
          </a:p>
          <a:p>
            <a:endParaRPr lang="en-US" sz="1400" dirty="0"/>
          </a:p>
          <a:p>
            <a:r>
              <a:rPr lang="en-US" sz="1600" b="1" dirty="0"/>
              <a:t>University of Pittsburgh</a:t>
            </a:r>
          </a:p>
          <a:p>
            <a:r>
              <a:rPr lang="en-US" sz="1600" b="1" dirty="0"/>
              <a:t>Off-Campus Living, Division of Student Affairs</a:t>
            </a:r>
          </a:p>
        </p:txBody>
      </p:sp>
      <p:sp>
        <p:nvSpPr>
          <p:cNvPr id="2" name="Title 1">
            <a:extLst>
              <a:ext uri="{FF2B5EF4-FFF2-40B4-BE49-F238E27FC236}">
                <a16:creationId xmlns:a16="http://schemas.microsoft.com/office/drawing/2014/main" id="{4659BECA-E0EE-5843-A53B-B2F30C77D16A}"/>
              </a:ext>
            </a:extLst>
          </p:cNvPr>
          <p:cNvSpPr>
            <a:spLocks noGrp="1"/>
          </p:cNvSpPr>
          <p:nvPr>
            <p:ph type="ctrTitle"/>
          </p:nvPr>
        </p:nvSpPr>
        <p:spPr>
          <a:xfrm>
            <a:off x="1143000" y="1684483"/>
            <a:ext cx="6858000" cy="1363662"/>
          </a:xfrm>
        </p:spPr>
        <p:txBody>
          <a:bodyPr/>
          <a:lstStyle/>
          <a:p>
            <a:br>
              <a:rPr lang="en-US" dirty="0"/>
            </a:br>
            <a:br>
              <a:rPr lang="en-US" dirty="0"/>
            </a:br>
            <a:br>
              <a:rPr lang="en-US" dirty="0"/>
            </a:br>
            <a:br>
              <a:rPr lang="en-US" dirty="0"/>
            </a:br>
            <a:br>
              <a:rPr lang="en-US" dirty="0"/>
            </a:br>
            <a:r>
              <a:rPr lang="en-US" dirty="0"/>
              <a:t>OPDC Let’s Talk: Student Rental</a:t>
            </a:r>
            <a:br>
              <a:rPr lang="en-US" dirty="0"/>
            </a:br>
            <a:br>
              <a:rPr lang="en-US" sz="1600" dirty="0"/>
            </a:br>
            <a:r>
              <a:rPr lang="en-US" sz="1600" dirty="0">
                <a:solidFill>
                  <a:srgbClr val="B48400"/>
                </a:solidFill>
              </a:rPr>
              <a:t>Wednesday, February 15, 2023 | 6:00PM</a:t>
            </a:r>
            <a:endParaRPr lang="en-US" dirty="0">
              <a:solidFill>
                <a:srgbClr val="B48400"/>
              </a:solidFill>
            </a:endParaRPr>
          </a:p>
        </p:txBody>
      </p:sp>
    </p:spTree>
    <p:extLst>
      <p:ext uri="{BB962C8B-B14F-4D97-AF65-F5344CB8AC3E}">
        <p14:creationId xmlns:p14="http://schemas.microsoft.com/office/powerpoint/2010/main" val="55440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9AE8-C1A8-B800-3E1B-AE3421DC9974}"/>
              </a:ext>
            </a:extLst>
          </p:cNvPr>
          <p:cNvSpPr>
            <a:spLocks noGrp="1"/>
          </p:cNvSpPr>
          <p:nvPr>
            <p:ph type="title"/>
          </p:nvPr>
        </p:nvSpPr>
        <p:spPr>
          <a:xfrm>
            <a:off x="628651" y="512065"/>
            <a:ext cx="7886700" cy="1076591"/>
          </a:xfrm>
        </p:spPr>
        <p:txBody>
          <a:bodyPr anchor="t">
            <a:normAutofit/>
          </a:bodyPr>
          <a:lstStyle/>
          <a:p>
            <a:r>
              <a:rPr lang="en-US" dirty="0"/>
              <a:t>Be A Good Neighbor…</a:t>
            </a:r>
          </a:p>
        </p:txBody>
      </p:sp>
      <p:pic>
        <p:nvPicPr>
          <p:cNvPr id="5" name="Picture 4" descr="A group of people posing for a photo&#10;&#10;Description automatically generated">
            <a:extLst>
              <a:ext uri="{FF2B5EF4-FFF2-40B4-BE49-F238E27FC236}">
                <a16:creationId xmlns:a16="http://schemas.microsoft.com/office/drawing/2014/main" id="{3A710CB5-5840-7FAB-8C10-8FBC70DE0DA1}"/>
              </a:ext>
            </a:extLst>
          </p:cNvPr>
          <p:cNvPicPr>
            <a:picLocks noChangeAspect="1"/>
          </p:cNvPicPr>
          <p:nvPr/>
        </p:nvPicPr>
        <p:blipFill rotWithShape="1">
          <a:blip r:embed="rId2"/>
          <a:srcRect l="13131" t="-2" r="26713" b="8709"/>
          <a:stretch/>
        </p:blipFill>
        <p:spPr>
          <a:xfrm>
            <a:off x="628651" y="1588656"/>
            <a:ext cx="3680113" cy="418869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253164FC-F6DC-BC55-F44C-1C61548E12FA}"/>
              </a:ext>
            </a:extLst>
          </p:cNvPr>
          <p:cNvSpPr>
            <a:spLocks noGrp="1"/>
          </p:cNvSpPr>
          <p:nvPr>
            <p:ph sz="half" idx="2"/>
          </p:nvPr>
        </p:nvSpPr>
        <p:spPr>
          <a:xfrm>
            <a:off x="4629149" y="1780718"/>
            <a:ext cx="3886200" cy="4588309"/>
          </a:xfrm>
        </p:spPr>
        <p:txBody>
          <a:bodyPr>
            <a:normAutofit/>
          </a:bodyPr>
          <a:lstStyle/>
          <a:p>
            <a:pPr marL="0" indent="0" algn="ctr">
              <a:buNone/>
            </a:pPr>
            <a:r>
              <a:rPr lang="en-US" sz="1700" dirty="0"/>
              <a:t>We work collaboratively with Office of Engagement &amp; Community Affairs and  Office of Government Relations and Advocacy and local neighborhood organizations to help our students living in off-campus accommodations learn what it means to be a good neighbor. The initiative educates students on how they can have a lasting impact on local neighborhoods and encourages responsible behavior while residing off-campus. Programming within the Be a Good Neighbor initiative includes block parties, tenant workshops, publication of a student guide, and more.</a:t>
            </a:r>
          </a:p>
        </p:txBody>
      </p:sp>
    </p:spTree>
    <p:extLst>
      <p:ext uri="{BB962C8B-B14F-4D97-AF65-F5344CB8AC3E}">
        <p14:creationId xmlns:p14="http://schemas.microsoft.com/office/powerpoint/2010/main" val="29080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tory Lights at the University of Pittsburg's Cathedral of Learning">
            <a:extLst>
              <a:ext uri="{FF2B5EF4-FFF2-40B4-BE49-F238E27FC236}">
                <a16:creationId xmlns:a16="http://schemas.microsoft.com/office/drawing/2014/main" id="{AC810B63-86CD-964B-BE17-C88E30DE0CED}"/>
              </a:ext>
            </a:extLst>
          </p:cNvPr>
          <p:cNvPicPr>
            <a:picLocks noChangeAspect="1"/>
          </p:cNvPicPr>
          <p:nvPr/>
        </p:nvPicPr>
        <p:blipFill rotWithShape="1">
          <a:blip r:embed="rId2" cstate="print">
            <a:alphaModFix amt="8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E79D46DE-9067-6A42-BB2B-8FAED93BE869}"/>
              </a:ext>
            </a:extLst>
          </p:cNvPr>
          <p:cNvSpPr>
            <a:spLocks noGrp="1"/>
          </p:cNvSpPr>
          <p:nvPr>
            <p:ph type="title"/>
          </p:nvPr>
        </p:nvSpPr>
        <p:spPr>
          <a:xfrm>
            <a:off x="174912" y="261739"/>
            <a:ext cx="3957204" cy="1407225"/>
          </a:xfrm>
        </p:spPr>
        <p:txBody>
          <a:bodyPr/>
          <a:lstStyle/>
          <a:p>
            <a:pPr algn="l"/>
            <a:r>
              <a:rPr lang="en-US" sz="1800" b="1" dirty="0">
                <a:solidFill>
                  <a:schemeClr val="bg1"/>
                </a:solidFill>
                <a:latin typeface="+mn-lt"/>
              </a:rPr>
              <a:t>Trisha Margiotti</a:t>
            </a:r>
            <a:br>
              <a:rPr lang="en-US" sz="1800" b="1" dirty="0">
                <a:solidFill>
                  <a:schemeClr val="bg1"/>
                </a:solidFill>
                <a:latin typeface="+mn-lt"/>
              </a:rPr>
            </a:br>
            <a:r>
              <a:rPr lang="en-US" sz="1800" dirty="0">
                <a:solidFill>
                  <a:schemeClr val="bg1"/>
                </a:solidFill>
                <a:latin typeface="+mn-lt"/>
              </a:rPr>
              <a:t>Property Manager Liaison</a:t>
            </a:r>
            <a:br>
              <a:rPr lang="en-US" sz="1800" dirty="0">
                <a:solidFill>
                  <a:schemeClr val="bg1"/>
                </a:solidFill>
                <a:latin typeface="+mn-lt"/>
              </a:rPr>
            </a:br>
            <a:br>
              <a:rPr lang="en-US" sz="1600" dirty="0">
                <a:solidFill>
                  <a:schemeClr val="bg1"/>
                </a:solidFill>
                <a:latin typeface="+mn-lt"/>
              </a:rPr>
            </a:br>
            <a:r>
              <a:rPr lang="en-US" sz="1800" dirty="0">
                <a:solidFill>
                  <a:schemeClr val="bg1"/>
                </a:solidFill>
                <a:latin typeface="+mn-lt"/>
              </a:rPr>
              <a:t>University of Pittsburgh</a:t>
            </a:r>
            <a:br>
              <a:rPr lang="en-US" sz="1800" dirty="0">
                <a:solidFill>
                  <a:schemeClr val="bg1"/>
                </a:solidFill>
                <a:latin typeface="+mn-lt"/>
              </a:rPr>
            </a:br>
            <a:r>
              <a:rPr lang="en-US" sz="1800" dirty="0">
                <a:solidFill>
                  <a:schemeClr val="bg1"/>
                </a:solidFill>
                <a:latin typeface="+mn-lt"/>
              </a:rPr>
              <a:t>Off-Campus Living</a:t>
            </a:r>
            <a:br>
              <a:rPr lang="en-US" sz="1800" dirty="0">
                <a:solidFill>
                  <a:schemeClr val="bg1"/>
                </a:solidFill>
                <a:latin typeface="+mn-lt"/>
              </a:rPr>
            </a:br>
            <a:r>
              <a:rPr lang="en-US" sz="1800" dirty="0">
                <a:solidFill>
                  <a:schemeClr val="bg1"/>
                </a:solidFill>
                <a:latin typeface="+mn-lt"/>
              </a:rPr>
              <a:t>Division of Student Affairs</a:t>
            </a:r>
            <a:br>
              <a:rPr lang="en-US" sz="1800" dirty="0">
                <a:solidFill>
                  <a:schemeClr val="bg1"/>
                </a:solidFill>
                <a:latin typeface="+mn-lt"/>
              </a:rPr>
            </a:br>
            <a:br>
              <a:rPr lang="en-US" sz="1800" dirty="0">
                <a:solidFill>
                  <a:schemeClr val="bg1"/>
                </a:solidFill>
                <a:latin typeface="+mn-lt"/>
              </a:rPr>
            </a:br>
            <a:r>
              <a:rPr lang="pt-BR" sz="1800" dirty="0">
                <a:solidFill>
                  <a:schemeClr val="bg1"/>
                </a:solidFill>
                <a:latin typeface="+mn-lt"/>
              </a:rPr>
              <a:t>412.648.5432</a:t>
            </a:r>
            <a:br>
              <a:rPr lang="pt-BR" sz="1800" dirty="0">
                <a:solidFill>
                  <a:schemeClr val="bg1"/>
                </a:solidFill>
                <a:latin typeface="+mn-lt"/>
              </a:rPr>
            </a:br>
            <a:r>
              <a:rPr lang="pt-BR" sz="1800" dirty="0">
                <a:solidFill>
                  <a:schemeClr val="bg1"/>
                </a:solidFill>
                <a:latin typeface="+mn-lt"/>
              </a:rPr>
              <a:t>marg9@pitt.edu| </a:t>
            </a:r>
            <a:endParaRPr lang="en-US" sz="1800" dirty="0">
              <a:solidFill>
                <a:schemeClr val="bg1"/>
              </a:solidFill>
              <a:latin typeface="+mn-lt"/>
            </a:endParaRPr>
          </a:p>
        </p:txBody>
      </p:sp>
      <p:sp>
        <p:nvSpPr>
          <p:cNvPr id="5" name="TextBox 4">
            <a:extLst>
              <a:ext uri="{FF2B5EF4-FFF2-40B4-BE49-F238E27FC236}">
                <a16:creationId xmlns:a16="http://schemas.microsoft.com/office/drawing/2014/main" id="{90357D33-769C-19C3-AE7F-0F044E6BB985}"/>
              </a:ext>
            </a:extLst>
          </p:cNvPr>
          <p:cNvSpPr txBox="1"/>
          <p:nvPr/>
        </p:nvSpPr>
        <p:spPr>
          <a:xfrm>
            <a:off x="5846618" y="163260"/>
            <a:ext cx="3122470" cy="461665"/>
          </a:xfrm>
          <a:prstGeom prst="rect">
            <a:avLst/>
          </a:prstGeom>
          <a:noFill/>
        </p:spPr>
        <p:txBody>
          <a:bodyPr wrap="square">
            <a:spAutoFit/>
          </a:bodyPr>
          <a:lstStyle/>
          <a:p>
            <a:pPr algn="r"/>
            <a:r>
              <a:rPr lang="en-US" b="1" dirty="0">
                <a:solidFill>
                  <a:schemeClr val="bg1"/>
                </a:solidFill>
              </a:rPr>
              <a:t>www.ocl.pitt.edu</a:t>
            </a:r>
          </a:p>
        </p:txBody>
      </p:sp>
    </p:spTree>
    <p:extLst>
      <p:ext uri="{BB962C8B-B14F-4D97-AF65-F5344CB8AC3E}">
        <p14:creationId xmlns:p14="http://schemas.microsoft.com/office/powerpoint/2010/main" val="34301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7E90-9581-0B6D-8828-EB125A1C9510}"/>
              </a:ext>
            </a:extLst>
          </p:cNvPr>
          <p:cNvSpPr>
            <a:spLocks noGrp="1"/>
          </p:cNvSpPr>
          <p:nvPr>
            <p:ph type="title"/>
          </p:nvPr>
        </p:nvSpPr>
        <p:spPr>
          <a:xfrm>
            <a:off x="628650" y="1066800"/>
            <a:ext cx="7886700" cy="877886"/>
          </a:xfrm>
        </p:spPr>
        <p:txBody>
          <a:bodyPr/>
          <a:lstStyle/>
          <a:p>
            <a:r>
              <a:rPr lang="en-US" dirty="0"/>
              <a:t>Mission Statement</a:t>
            </a:r>
          </a:p>
        </p:txBody>
      </p:sp>
      <p:sp>
        <p:nvSpPr>
          <p:cNvPr id="3" name="Text Placeholder 2">
            <a:extLst>
              <a:ext uri="{FF2B5EF4-FFF2-40B4-BE49-F238E27FC236}">
                <a16:creationId xmlns:a16="http://schemas.microsoft.com/office/drawing/2014/main" id="{6D954C9B-9931-1C9F-80A1-F1EE8EF1ED77}"/>
              </a:ext>
            </a:extLst>
          </p:cNvPr>
          <p:cNvSpPr>
            <a:spLocks noGrp="1"/>
          </p:cNvSpPr>
          <p:nvPr>
            <p:ph type="body" idx="1"/>
          </p:nvPr>
        </p:nvSpPr>
        <p:spPr>
          <a:xfrm>
            <a:off x="628650" y="2138650"/>
            <a:ext cx="7886700" cy="1500187"/>
          </a:xfrm>
        </p:spPr>
        <p:txBody>
          <a:bodyPr/>
          <a:lstStyle/>
          <a:p>
            <a:r>
              <a:rPr lang="en-US" dirty="0"/>
              <a:t>We are committed to ensuring that students are knowledgeable renters. Our mission is to provide students with the information and tools needed to successfully reside in off-campus accommodations. Our services can help you find housing and roommates, resources to safely live off-campus, and the support you’ll need to be a responsible neighbor – from renter’s guides to apartment listings to useful tips, we’re at your service. </a:t>
            </a:r>
          </a:p>
        </p:txBody>
      </p:sp>
    </p:spTree>
    <p:extLst>
      <p:ext uri="{BB962C8B-B14F-4D97-AF65-F5344CB8AC3E}">
        <p14:creationId xmlns:p14="http://schemas.microsoft.com/office/powerpoint/2010/main" val="316667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292-A977-B2C4-A854-E9F09E3FE502}"/>
              </a:ext>
            </a:extLst>
          </p:cNvPr>
          <p:cNvSpPr>
            <a:spLocks noGrp="1"/>
          </p:cNvSpPr>
          <p:nvPr>
            <p:ph type="title"/>
          </p:nvPr>
        </p:nvSpPr>
        <p:spPr>
          <a:xfrm>
            <a:off x="628651" y="512065"/>
            <a:ext cx="7886700" cy="764285"/>
          </a:xfrm>
        </p:spPr>
        <p:txBody>
          <a:bodyPr anchor="t">
            <a:normAutofit/>
          </a:bodyPr>
          <a:lstStyle/>
          <a:p>
            <a:r>
              <a:rPr lang="en-US" dirty="0"/>
              <a:t>What we do…</a:t>
            </a:r>
          </a:p>
        </p:txBody>
      </p:sp>
      <p:graphicFrame>
        <p:nvGraphicFramePr>
          <p:cNvPr id="5" name="Content Placeholder 2">
            <a:extLst>
              <a:ext uri="{FF2B5EF4-FFF2-40B4-BE49-F238E27FC236}">
                <a16:creationId xmlns:a16="http://schemas.microsoft.com/office/drawing/2014/main" id="{5184F63B-DAB8-F650-1B80-0D40E546EA71}"/>
              </a:ext>
            </a:extLst>
          </p:cNvPr>
          <p:cNvGraphicFramePr>
            <a:graphicFrameLocks noGrp="1"/>
          </p:cNvGraphicFramePr>
          <p:nvPr>
            <p:ph idx="1"/>
            <p:extLst>
              <p:ext uri="{D42A27DB-BD31-4B8C-83A1-F6EECF244321}">
                <p14:modId xmlns:p14="http://schemas.microsoft.com/office/powerpoint/2010/main" val="1032489178"/>
              </p:ext>
            </p:extLst>
          </p:nvPr>
        </p:nvGraphicFramePr>
        <p:xfrm>
          <a:off x="628650" y="1276350"/>
          <a:ext cx="7886700" cy="458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14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CCB3B8-82C7-004F-A08A-14FF61550B3C}"/>
              </a:ext>
            </a:extLst>
          </p:cNvPr>
          <p:cNvSpPr>
            <a:spLocks noGrp="1"/>
          </p:cNvSpPr>
          <p:nvPr>
            <p:ph idx="1"/>
          </p:nvPr>
        </p:nvSpPr>
        <p:spPr>
          <a:xfrm>
            <a:off x="429492" y="945356"/>
            <a:ext cx="8085857" cy="3571226"/>
          </a:xfrm>
        </p:spPr>
        <p:txBody>
          <a:bodyPr/>
          <a:lstStyle/>
          <a:p>
            <a:pPr marL="0" indent="0">
              <a:buClr>
                <a:schemeClr val="bg2"/>
              </a:buClr>
              <a:buNone/>
            </a:pPr>
            <a:r>
              <a:rPr lang="en-US" sz="1200" dirty="0"/>
              <a:t> </a:t>
            </a:r>
          </a:p>
          <a:p>
            <a:pPr lvl="1"/>
            <a:r>
              <a:rPr lang="en-US" sz="1600" dirty="0"/>
              <a:t>Rental Applications</a:t>
            </a:r>
          </a:p>
          <a:p>
            <a:pPr marL="342892" lvl="1" indent="0">
              <a:buNone/>
            </a:pPr>
            <a:endParaRPr lang="en-US" sz="1600" dirty="0"/>
          </a:p>
          <a:p>
            <a:pPr lvl="1"/>
            <a:r>
              <a:rPr lang="en-US" sz="1600" dirty="0"/>
              <a:t>Before your student signs a lease, it’s crucial that they read and understand the document fully. It tempting to skim through it, but they miss important information in a legally binding contract.</a:t>
            </a:r>
          </a:p>
          <a:p>
            <a:pPr lvl="1"/>
            <a:endParaRPr lang="en-US" sz="1600" dirty="0"/>
          </a:p>
          <a:p>
            <a:pPr lvl="1"/>
            <a:r>
              <a:rPr lang="en-US" sz="1600" dirty="0"/>
              <a:t>Co-Signers are usually required</a:t>
            </a:r>
          </a:p>
          <a:p>
            <a:pPr lvl="1"/>
            <a:endParaRPr lang="en-US" sz="1600" dirty="0"/>
          </a:p>
          <a:p>
            <a:pPr lvl="1"/>
            <a:r>
              <a:rPr lang="en-US" sz="1600" dirty="0"/>
              <a:t>Jointly and Severally - This is where your student and their roommates are jointly responsible for paying rent in full and any damages caused. In other words, the student is responsible for their roommate’s share of the rent and repair costs. While we often don’t see this, it’s worthwhile to consider what could happen if your student ends up in this scenario and how they might handle it.</a:t>
            </a:r>
          </a:p>
          <a:p>
            <a:pPr marL="342892" lvl="1" indent="0">
              <a:buNone/>
            </a:pPr>
            <a:endParaRPr lang="en-US" sz="1600" dirty="0"/>
          </a:p>
          <a:p>
            <a:pPr lvl="1"/>
            <a:r>
              <a:rPr lang="en-US" sz="1600" dirty="0"/>
              <a:t>Occupancy limits</a:t>
            </a:r>
          </a:p>
          <a:p>
            <a:pPr lvl="1"/>
            <a:endParaRPr lang="en-US" sz="1600" dirty="0"/>
          </a:p>
          <a:p>
            <a:pPr lvl="1"/>
            <a:endParaRPr lang="en-US" sz="1600" dirty="0"/>
          </a:p>
          <a:p>
            <a:pPr marL="342892" lvl="1" indent="0">
              <a:buNone/>
            </a:pPr>
            <a:r>
              <a:rPr lang="en-US" sz="1200" dirty="0"/>
              <a:t>. </a:t>
            </a:r>
            <a:endParaRPr lang="en-US" sz="1200" b="1" dirty="0"/>
          </a:p>
          <a:p>
            <a:pPr marL="342892" lvl="1" indent="0" algn="ctr">
              <a:buNone/>
            </a:pPr>
            <a:endParaRPr lang="en-US" sz="1200" b="1" dirty="0"/>
          </a:p>
          <a:p>
            <a:pPr marL="342892" lvl="1" indent="0" algn="ctr">
              <a:buNone/>
            </a:pPr>
            <a:r>
              <a:rPr lang="en-US" sz="1200" b="1" dirty="0"/>
              <a:t>1</a:t>
            </a:r>
            <a:endParaRPr lang="en-US" sz="1200" dirty="0"/>
          </a:p>
          <a:p>
            <a:pPr marL="342892" lvl="1" indent="0" algn="ctr">
              <a:buNone/>
            </a:pPr>
            <a:endParaRPr lang="en-US" sz="1200" dirty="0"/>
          </a:p>
          <a:p>
            <a:pPr marL="342892" lvl="1" indent="0" algn="ctr">
              <a:buNone/>
            </a:pPr>
            <a:r>
              <a:rPr lang="en-US" sz="1200" dirty="0"/>
              <a:t>  </a:t>
            </a:r>
          </a:p>
          <a:p>
            <a:pPr lvl="1" algn="ctr"/>
            <a:endParaRPr lang="en-US" sz="1200" dirty="0"/>
          </a:p>
        </p:txBody>
      </p:sp>
      <p:sp>
        <p:nvSpPr>
          <p:cNvPr id="2" name="Title 1">
            <a:extLst>
              <a:ext uri="{FF2B5EF4-FFF2-40B4-BE49-F238E27FC236}">
                <a16:creationId xmlns:a16="http://schemas.microsoft.com/office/drawing/2014/main" id="{90F3C3E2-54D7-554A-BB87-84589E0A32F5}"/>
              </a:ext>
            </a:extLst>
          </p:cNvPr>
          <p:cNvSpPr>
            <a:spLocks noGrp="1"/>
          </p:cNvSpPr>
          <p:nvPr>
            <p:ph type="title"/>
          </p:nvPr>
        </p:nvSpPr>
        <p:spPr>
          <a:xfrm>
            <a:off x="628651" y="512065"/>
            <a:ext cx="7886700" cy="583310"/>
          </a:xfrm>
        </p:spPr>
        <p:txBody>
          <a:bodyPr/>
          <a:lstStyle/>
          <a:p>
            <a:pPr algn="ctr"/>
            <a:r>
              <a:rPr lang="en-US" sz="2000" dirty="0"/>
              <a:t>What you need to know before student signs a lease</a:t>
            </a:r>
          </a:p>
        </p:txBody>
      </p:sp>
      <p:pic>
        <p:nvPicPr>
          <p:cNvPr id="1026" name="Picture 2" descr="A person signing a lease. ">
            <a:extLst>
              <a:ext uri="{FF2B5EF4-FFF2-40B4-BE49-F238E27FC236}">
                <a16:creationId xmlns:a16="http://schemas.microsoft.com/office/drawing/2014/main" id="{5DCD00BC-E5FC-8AB6-9598-AE4EAC10A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806" y="4627419"/>
            <a:ext cx="3948544" cy="1901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62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E372-6F66-6B5E-3927-A708C4E89872}"/>
              </a:ext>
            </a:extLst>
          </p:cNvPr>
          <p:cNvSpPr>
            <a:spLocks noGrp="1"/>
          </p:cNvSpPr>
          <p:nvPr>
            <p:ph type="title"/>
          </p:nvPr>
        </p:nvSpPr>
        <p:spPr>
          <a:xfrm>
            <a:off x="628651" y="512065"/>
            <a:ext cx="7886700" cy="1076591"/>
          </a:xfrm>
        </p:spPr>
        <p:txBody>
          <a:bodyPr anchor="t">
            <a:normAutofit/>
          </a:bodyPr>
          <a:lstStyle/>
          <a:p>
            <a:r>
              <a:rPr lang="en-US" dirty="0"/>
              <a:t>Occupancy Limits</a:t>
            </a:r>
          </a:p>
        </p:txBody>
      </p:sp>
      <p:sp>
        <p:nvSpPr>
          <p:cNvPr id="3" name="Content Placeholder 2">
            <a:extLst>
              <a:ext uri="{FF2B5EF4-FFF2-40B4-BE49-F238E27FC236}">
                <a16:creationId xmlns:a16="http://schemas.microsoft.com/office/drawing/2014/main" id="{5513CE3D-3A2E-23CA-1C71-150334185C64}"/>
              </a:ext>
            </a:extLst>
          </p:cNvPr>
          <p:cNvSpPr>
            <a:spLocks noGrp="1"/>
          </p:cNvSpPr>
          <p:nvPr>
            <p:ph sz="half" idx="1"/>
          </p:nvPr>
        </p:nvSpPr>
        <p:spPr>
          <a:xfrm>
            <a:off x="628651" y="1588655"/>
            <a:ext cx="3886200" cy="4588309"/>
          </a:xfrm>
        </p:spPr>
        <p:txBody>
          <a:bodyPr>
            <a:normAutofit/>
          </a:bodyPr>
          <a:lstStyle/>
          <a:p>
            <a:pPr marL="0" indent="0">
              <a:buNone/>
            </a:pPr>
            <a:r>
              <a:rPr lang="en-US" sz="1300" b="1" dirty="0"/>
              <a:t>THREE’S COMPANY FOUR’S A CROWD!</a:t>
            </a:r>
          </a:p>
          <a:p>
            <a:pPr marL="0" indent="0">
              <a:buNone/>
            </a:pPr>
            <a:endParaRPr lang="en-US" sz="1300" dirty="0"/>
          </a:p>
          <a:p>
            <a:pPr marL="0" indent="0">
              <a:buNone/>
            </a:pPr>
            <a:r>
              <a:rPr lang="en-US" sz="1300" dirty="0"/>
              <a:t>City of Pittsburgh code states no more than three unrelated individuals are permitted to reside together in one rental housing unit.  Even if the housing unit has five bedrooms, no more than three are allowed to live in one unit.</a:t>
            </a:r>
          </a:p>
          <a:p>
            <a:pPr marL="0" indent="0">
              <a:buNone/>
            </a:pPr>
            <a:r>
              <a:rPr lang="en-US" sz="1300" dirty="0"/>
              <a:t> </a:t>
            </a:r>
          </a:p>
          <a:p>
            <a:pPr marL="0" indent="0">
              <a:buNone/>
            </a:pPr>
            <a:r>
              <a:rPr lang="en-US" sz="1300" dirty="0"/>
              <a:t>Breaking this code may result in fines to the landlord, evictions, and other out adverse outcomes.</a:t>
            </a:r>
          </a:p>
          <a:p>
            <a:pPr marL="0" indent="0">
              <a:buNone/>
            </a:pPr>
            <a:endParaRPr lang="en-US" sz="1300" dirty="0"/>
          </a:p>
          <a:p>
            <a:pPr marL="0" indent="0">
              <a:buNone/>
            </a:pPr>
            <a:r>
              <a:rPr lang="en-US" sz="1300" dirty="0"/>
              <a:t>You are within your rights as a potential tenant to ask for a copy of the Certificate of Occupancy referred to as “occupancy permit”) issued by the City of Pittsburgh.</a:t>
            </a:r>
          </a:p>
          <a:p>
            <a:pPr marL="0" indent="0">
              <a:buNone/>
            </a:pPr>
            <a:endParaRPr lang="en-US" sz="1300" dirty="0"/>
          </a:p>
          <a:p>
            <a:pPr marL="0" indent="0">
              <a:buNone/>
            </a:pPr>
            <a:r>
              <a:rPr lang="en-US" sz="1300" dirty="0"/>
              <a:t>*Be a Good Neighbor Student Guide, University of Pittsburgh</a:t>
            </a:r>
          </a:p>
          <a:p>
            <a:pPr marL="0" indent="0">
              <a:buNone/>
            </a:pPr>
            <a:endParaRPr lang="en-US" sz="1300" dirty="0"/>
          </a:p>
          <a:p>
            <a:pPr marL="0" indent="0">
              <a:buNone/>
            </a:pPr>
            <a:endParaRPr lang="en-US" sz="1300" dirty="0"/>
          </a:p>
        </p:txBody>
      </p:sp>
      <p:pic>
        <p:nvPicPr>
          <p:cNvPr id="2052" name="Picture 4" descr="Pitt received a $1 million grant to support limited-income,  first-generation students | University of Pittsburgh">
            <a:extLst>
              <a:ext uri="{FF2B5EF4-FFF2-40B4-BE49-F238E27FC236}">
                <a16:creationId xmlns:a16="http://schemas.microsoft.com/office/drawing/2014/main" id="{6839A3D7-3EF9-BBB6-3930-91B555454A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17" r="4957" b="3"/>
          <a:stretch/>
        </p:blipFill>
        <p:spPr bwMode="auto">
          <a:xfrm>
            <a:off x="4629151" y="1588655"/>
            <a:ext cx="3886200" cy="4588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5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3DC-1F94-83D2-326D-A0AE1383EFA3}"/>
              </a:ext>
            </a:extLst>
          </p:cNvPr>
          <p:cNvSpPr>
            <a:spLocks noGrp="1"/>
          </p:cNvSpPr>
          <p:nvPr>
            <p:ph type="title"/>
          </p:nvPr>
        </p:nvSpPr>
        <p:spPr>
          <a:xfrm>
            <a:off x="628651" y="266700"/>
            <a:ext cx="7886700" cy="517163"/>
          </a:xfrm>
        </p:spPr>
        <p:txBody>
          <a:bodyPr/>
          <a:lstStyle/>
          <a:p>
            <a:pPr algn="ctr"/>
            <a:r>
              <a:rPr lang="en-US" sz="2000"/>
              <a:t>Types of leases and responsibilities</a:t>
            </a:r>
          </a:p>
        </p:txBody>
      </p:sp>
      <p:sp>
        <p:nvSpPr>
          <p:cNvPr id="3" name="Content Placeholder 2">
            <a:extLst>
              <a:ext uri="{FF2B5EF4-FFF2-40B4-BE49-F238E27FC236}">
                <a16:creationId xmlns:a16="http://schemas.microsoft.com/office/drawing/2014/main" id="{DA26E142-7DBD-2036-A295-A6024490BD4F}"/>
              </a:ext>
            </a:extLst>
          </p:cNvPr>
          <p:cNvSpPr>
            <a:spLocks noGrp="1"/>
          </p:cNvSpPr>
          <p:nvPr>
            <p:ph idx="1"/>
          </p:nvPr>
        </p:nvSpPr>
        <p:spPr>
          <a:xfrm>
            <a:off x="628651" y="866775"/>
            <a:ext cx="7886700" cy="5153025"/>
          </a:xfrm>
        </p:spPr>
        <p:txBody>
          <a:bodyPr/>
          <a:lstStyle/>
          <a:p>
            <a:pPr marL="0" indent="0">
              <a:buNone/>
            </a:pPr>
            <a:r>
              <a:rPr lang="en-US" sz="1400"/>
              <a:t>If your student chooses to live with roommates, make sure they know if they have an individual liability lease or a joint and several liability lease. The most common type of lease is a joint and several liability lease. This is where your student and their roommates are jointly responsible for paying rent in full and any damages caused. In other words, student is responsible for their roommate’s share of the rent and repair costs.  We often don’t see this, it’s worthwhile to consider what could happen if your student ends up in this scenario and how they might handle it. Encourage your student and their roommates to sign a roommate agreement before moving in.</a:t>
            </a:r>
          </a:p>
          <a:p>
            <a:pPr marL="0" indent="0">
              <a:buNone/>
            </a:pPr>
            <a:r>
              <a:rPr lang="en-US" sz="1400" b="1"/>
              <a:t>Tenant responsibilities</a:t>
            </a:r>
          </a:p>
          <a:p>
            <a:pPr marL="0" indent="0">
              <a:buNone/>
            </a:pPr>
            <a:r>
              <a:rPr lang="en-US" sz="1400"/>
              <a:t>Student should know their specific responsibilities under the lease agreement, such as:</a:t>
            </a:r>
          </a:p>
          <a:p>
            <a:r>
              <a:rPr lang="en-US" sz="1400"/>
              <a:t>Rent payment process, due dates and late fees</a:t>
            </a:r>
          </a:p>
          <a:p>
            <a:r>
              <a:rPr lang="en-US" sz="1400"/>
              <a:t>Utilities</a:t>
            </a:r>
          </a:p>
          <a:p>
            <a:r>
              <a:rPr lang="en-US" sz="1400"/>
              <a:t>Lawn maintenance</a:t>
            </a:r>
          </a:p>
          <a:p>
            <a:r>
              <a:rPr lang="en-US" sz="1400"/>
              <a:t>Snow removal</a:t>
            </a:r>
          </a:p>
          <a:p>
            <a:r>
              <a:rPr lang="en-US" sz="1400"/>
              <a:t>Trash disposal </a:t>
            </a:r>
          </a:p>
          <a:p>
            <a:r>
              <a:rPr lang="en-US" sz="1400"/>
              <a:t>Repairs</a:t>
            </a:r>
          </a:p>
          <a:p>
            <a:r>
              <a:rPr lang="en-US" sz="1400"/>
              <a:t>The lease end date and time</a:t>
            </a:r>
          </a:p>
          <a:p>
            <a:r>
              <a:rPr lang="en-US" sz="1400"/>
              <a:t>Move-out and cleaning requirements</a:t>
            </a:r>
          </a:p>
          <a:p>
            <a:pPr marL="0" indent="0">
              <a:buNone/>
            </a:pPr>
            <a:r>
              <a:rPr lang="en-US" sz="1400"/>
              <a:t>Additionally, make sure your student knows if there is a clause requiring them to leave the heat on at all times during the winter. Water pipes can freeze during Pittsburgh winters, causing major damage for which your student and roommates would be financially responsible.</a:t>
            </a:r>
          </a:p>
          <a:p>
            <a:pPr marL="0" indent="0">
              <a:buNone/>
            </a:pPr>
            <a:endParaRPr lang="en-US" sz="1400"/>
          </a:p>
        </p:txBody>
      </p:sp>
      <p:pic>
        <p:nvPicPr>
          <p:cNvPr id="3074" name="Picture 2" descr="Admissions | University of Pittsburgh">
            <a:extLst>
              <a:ext uri="{FF2B5EF4-FFF2-40B4-BE49-F238E27FC236}">
                <a16:creationId xmlns:a16="http://schemas.microsoft.com/office/drawing/2014/main" id="{F77A477E-47A0-109E-9BCF-84F5D150D0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8" t="-891" r="-5826" b="891"/>
          <a:stretch/>
        </p:blipFill>
        <p:spPr bwMode="auto">
          <a:xfrm>
            <a:off x="5229725" y="3160568"/>
            <a:ext cx="4149801" cy="1827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1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3AD8-91E0-BB80-858F-4B334FBC9DFC}"/>
              </a:ext>
            </a:extLst>
          </p:cNvPr>
          <p:cNvSpPr>
            <a:spLocks noGrp="1"/>
          </p:cNvSpPr>
          <p:nvPr>
            <p:ph type="title"/>
          </p:nvPr>
        </p:nvSpPr>
        <p:spPr>
          <a:xfrm>
            <a:off x="628651" y="512065"/>
            <a:ext cx="7886700" cy="1076591"/>
          </a:xfrm>
        </p:spPr>
        <p:txBody>
          <a:bodyPr anchor="t">
            <a:normAutofit/>
          </a:bodyPr>
          <a:lstStyle/>
          <a:p>
            <a:r>
              <a:rPr lang="en-US" dirty="0"/>
              <a:t>Other helpful tips…</a:t>
            </a:r>
          </a:p>
        </p:txBody>
      </p:sp>
      <p:sp>
        <p:nvSpPr>
          <p:cNvPr id="3" name="Content Placeholder 2">
            <a:extLst>
              <a:ext uri="{FF2B5EF4-FFF2-40B4-BE49-F238E27FC236}">
                <a16:creationId xmlns:a16="http://schemas.microsoft.com/office/drawing/2014/main" id="{29692F84-4B75-873C-3C6B-455F0447DE39}"/>
              </a:ext>
            </a:extLst>
          </p:cNvPr>
          <p:cNvSpPr>
            <a:spLocks noGrp="1"/>
          </p:cNvSpPr>
          <p:nvPr>
            <p:ph sz="half" idx="1"/>
          </p:nvPr>
        </p:nvSpPr>
        <p:spPr>
          <a:xfrm>
            <a:off x="628651" y="1588655"/>
            <a:ext cx="3886200" cy="4588309"/>
          </a:xfrm>
        </p:spPr>
        <p:txBody>
          <a:bodyPr>
            <a:normAutofit fontScale="92500" lnSpcReduction="10000"/>
          </a:bodyPr>
          <a:lstStyle/>
          <a:p>
            <a:pPr marL="0" marR="0" indent="0">
              <a:spcBef>
                <a:spcPts val="0"/>
              </a:spcBef>
              <a:spcAft>
                <a:spcPts val="800"/>
              </a:spcAft>
              <a:buNone/>
            </a:pPr>
            <a:r>
              <a:rPr lang="en-US" sz="1800" b="1" dirty="0">
                <a:effectLst/>
              </a:rPr>
              <a:t>Check </a:t>
            </a:r>
            <a:r>
              <a:rPr lang="en-US" sz="1800" dirty="0">
                <a:effectLst/>
              </a:rPr>
              <a:t>if a written notice to terminate the lease is required. This could be required even if the lease ends on a particular date. If you don’t comply with a notice requirement, you could end up paying rent after the lease has ended.</a:t>
            </a:r>
          </a:p>
          <a:p>
            <a:pPr marL="0" marR="0" indent="0">
              <a:spcBef>
                <a:spcPts val="0"/>
              </a:spcBef>
              <a:spcAft>
                <a:spcPts val="800"/>
              </a:spcAft>
              <a:buNone/>
            </a:pPr>
            <a:r>
              <a:rPr lang="en-US" sz="1800" b="1" dirty="0">
                <a:effectLst/>
              </a:rPr>
              <a:t>Take note </a:t>
            </a:r>
            <a:r>
              <a:rPr lang="en-US" sz="1800" dirty="0">
                <a:effectLst/>
              </a:rPr>
              <a:t>if there is an attorney’s fee clause and under what circumstances you would be required to pay your landlord’s attorney’s fees.</a:t>
            </a:r>
          </a:p>
          <a:p>
            <a:pPr marL="0" marR="0" indent="0">
              <a:spcBef>
                <a:spcPts val="0"/>
              </a:spcBef>
              <a:spcAft>
                <a:spcPts val="800"/>
              </a:spcAft>
              <a:buNone/>
            </a:pPr>
            <a:r>
              <a:rPr lang="en-US" sz="1800" b="1" dirty="0">
                <a:effectLst/>
              </a:rPr>
              <a:t>Look</a:t>
            </a:r>
            <a:r>
              <a:rPr lang="en-US" sz="1800" dirty="0">
                <a:effectLst/>
              </a:rPr>
              <a:t> for any administrative fees you are required to pay and whether you are receiving any type of service for those fees. Also, see if there are fines and costs in addition to rent and under what circumstances they are assessed.</a:t>
            </a:r>
          </a:p>
          <a:p>
            <a:pPr marL="0" marR="0" indent="0">
              <a:spcBef>
                <a:spcPts val="0"/>
              </a:spcBef>
              <a:spcAft>
                <a:spcPts val="800"/>
              </a:spcAft>
              <a:buNone/>
            </a:pPr>
            <a:endParaRPr lang="en-US" sz="1500" dirty="0">
              <a:effectLst/>
            </a:endParaRPr>
          </a:p>
          <a:p>
            <a:endParaRPr lang="en-US" sz="1500" dirty="0"/>
          </a:p>
        </p:txBody>
      </p:sp>
      <p:pic>
        <p:nvPicPr>
          <p:cNvPr id="4098" name="Picture 2">
            <a:extLst>
              <a:ext uri="{FF2B5EF4-FFF2-40B4-BE49-F238E27FC236}">
                <a16:creationId xmlns:a16="http://schemas.microsoft.com/office/drawing/2014/main" id="{CA1929BF-F94F-54B0-7587-7ED7C8CC3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74" r="43660" b="2"/>
          <a:stretch/>
        </p:blipFill>
        <p:spPr bwMode="auto">
          <a:xfrm>
            <a:off x="4629151" y="1588655"/>
            <a:ext cx="3886200" cy="4588309"/>
          </a:xfrm>
          <a:prstGeom prst="rect">
            <a:avLst/>
          </a:prstGeom>
          <a:solidFill>
            <a:srgbClr val="FFFFFF"/>
          </a:solidFill>
        </p:spPr>
      </p:pic>
    </p:spTree>
    <p:extLst>
      <p:ext uri="{BB962C8B-B14F-4D97-AF65-F5344CB8AC3E}">
        <p14:creationId xmlns:p14="http://schemas.microsoft.com/office/powerpoint/2010/main" val="10516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3AD8-91E0-BB80-858F-4B334FBC9DFC}"/>
              </a:ext>
            </a:extLst>
          </p:cNvPr>
          <p:cNvSpPr>
            <a:spLocks noGrp="1"/>
          </p:cNvSpPr>
          <p:nvPr>
            <p:ph type="title"/>
          </p:nvPr>
        </p:nvSpPr>
        <p:spPr>
          <a:xfrm>
            <a:off x="628651" y="512065"/>
            <a:ext cx="7886700" cy="1076591"/>
          </a:xfrm>
        </p:spPr>
        <p:txBody>
          <a:bodyPr anchor="t">
            <a:normAutofit/>
          </a:bodyPr>
          <a:lstStyle/>
          <a:p>
            <a:r>
              <a:rPr lang="en-US" dirty="0"/>
              <a:t>Other helpful tips…</a:t>
            </a:r>
          </a:p>
        </p:txBody>
      </p:sp>
      <p:pic>
        <p:nvPicPr>
          <p:cNvPr id="5122" name="Picture 2">
            <a:extLst>
              <a:ext uri="{FF2B5EF4-FFF2-40B4-BE49-F238E27FC236}">
                <a16:creationId xmlns:a16="http://schemas.microsoft.com/office/drawing/2014/main" id="{6C784D83-F37E-9210-7DD0-8CB7F3389B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3" r="38551" b="2"/>
          <a:stretch/>
        </p:blipFill>
        <p:spPr bwMode="auto">
          <a:xfrm>
            <a:off x="628651" y="1588655"/>
            <a:ext cx="3886200" cy="4588309"/>
          </a:xfrm>
          <a:prstGeom prst="rect">
            <a:avLst/>
          </a:prstGeom>
          <a:solidFill>
            <a:srgbClr val="FFFFFF"/>
          </a:solidFill>
        </p:spPr>
      </p:pic>
      <p:sp>
        <p:nvSpPr>
          <p:cNvPr id="3" name="Content Placeholder 2">
            <a:extLst>
              <a:ext uri="{FF2B5EF4-FFF2-40B4-BE49-F238E27FC236}">
                <a16:creationId xmlns:a16="http://schemas.microsoft.com/office/drawing/2014/main" id="{29692F84-4B75-873C-3C6B-455F0447DE39}"/>
              </a:ext>
            </a:extLst>
          </p:cNvPr>
          <p:cNvSpPr>
            <a:spLocks noGrp="1"/>
          </p:cNvSpPr>
          <p:nvPr>
            <p:ph sz="half" idx="2"/>
          </p:nvPr>
        </p:nvSpPr>
        <p:spPr>
          <a:xfrm>
            <a:off x="4629151" y="1588655"/>
            <a:ext cx="3886200" cy="4588309"/>
          </a:xfrm>
        </p:spPr>
        <p:txBody>
          <a:bodyPr>
            <a:normAutofit/>
          </a:bodyPr>
          <a:lstStyle/>
          <a:p>
            <a:pPr marL="0" marR="0" indent="0">
              <a:spcBef>
                <a:spcPts val="0"/>
              </a:spcBef>
              <a:spcAft>
                <a:spcPts val="800"/>
              </a:spcAft>
              <a:buNone/>
            </a:pPr>
            <a:r>
              <a:rPr lang="en-US" sz="1600" b="1" dirty="0">
                <a:effectLst/>
              </a:rPr>
              <a:t>Check </a:t>
            </a:r>
            <a:r>
              <a:rPr lang="en-US" sz="1600" dirty="0">
                <a:effectLst/>
              </a:rPr>
              <a:t>if a damages move-in sheet is required and when it is due to the landlord. Some leases state that if you fail to turn in your check-in sheet on time, you accept the residence “as-is” and could be charged for damage caused by a previous tenant.</a:t>
            </a:r>
          </a:p>
          <a:p>
            <a:pPr marL="0" marR="0" indent="0">
              <a:spcBef>
                <a:spcPts val="0"/>
              </a:spcBef>
              <a:spcAft>
                <a:spcPts val="800"/>
              </a:spcAft>
              <a:buNone/>
            </a:pPr>
            <a:r>
              <a:rPr lang="en-US" sz="1600" b="1" dirty="0">
                <a:effectLst/>
              </a:rPr>
              <a:t>Make sure </a:t>
            </a:r>
            <a:r>
              <a:rPr lang="en-US" sz="1600" dirty="0">
                <a:effectLst/>
              </a:rPr>
              <a:t>that all promises or representations made by the landlord are in writing. If anything is discussed about the residence with the property manager, make sure it’s added to the lease before signing.</a:t>
            </a:r>
          </a:p>
          <a:p>
            <a:pPr marL="0" marR="0" indent="0">
              <a:spcBef>
                <a:spcPts val="0"/>
              </a:spcBef>
              <a:spcAft>
                <a:spcPts val="800"/>
              </a:spcAft>
              <a:buNone/>
            </a:pPr>
            <a:r>
              <a:rPr lang="en-US" sz="1600" b="1" dirty="0">
                <a:effectLst/>
              </a:rPr>
              <a:t>Know </a:t>
            </a:r>
            <a:r>
              <a:rPr lang="en-US" sz="1600" dirty="0">
                <a:effectLst/>
              </a:rPr>
              <a:t>if there is a way to get “out” of the lease, such as an early termination clause or subletting or assignment clause, and, if so, under what conditions.</a:t>
            </a:r>
          </a:p>
          <a:p>
            <a:pPr marL="0" marR="0" indent="0">
              <a:spcBef>
                <a:spcPts val="0"/>
              </a:spcBef>
              <a:spcAft>
                <a:spcPts val="800"/>
              </a:spcAft>
              <a:buNone/>
            </a:pPr>
            <a:r>
              <a:rPr lang="en-US" sz="1600" b="1" dirty="0">
                <a:effectLst/>
              </a:rPr>
              <a:t>Make sure </a:t>
            </a:r>
            <a:r>
              <a:rPr lang="en-US" sz="1600" dirty="0">
                <a:effectLst/>
              </a:rPr>
              <a:t>the landlord is required to give notice prior to entering a residence.</a:t>
            </a:r>
          </a:p>
        </p:txBody>
      </p:sp>
    </p:spTree>
    <p:extLst>
      <p:ext uri="{BB962C8B-B14F-4D97-AF65-F5344CB8AC3E}">
        <p14:creationId xmlns:p14="http://schemas.microsoft.com/office/powerpoint/2010/main" val="381944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800B-D946-BE8B-C6A9-B31CA23F1C16}"/>
              </a:ext>
            </a:extLst>
          </p:cNvPr>
          <p:cNvSpPr>
            <a:spLocks noGrp="1"/>
          </p:cNvSpPr>
          <p:nvPr>
            <p:ph type="title"/>
          </p:nvPr>
        </p:nvSpPr>
        <p:spPr>
          <a:xfrm>
            <a:off x="628651" y="512065"/>
            <a:ext cx="7886700" cy="1083980"/>
          </a:xfrm>
        </p:spPr>
        <p:txBody>
          <a:bodyPr anchor="t">
            <a:normAutofit/>
          </a:bodyPr>
          <a:lstStyle/>
          <a:p>
            <a:pPr algn="ctr"/>
            <a:r>
              <a:rPr lang="en-US" dirty="0"/>
              <a:t>Renters Insurance</a:t>
            </a:r>
          </a:p>
        </p:txBody>
      </p:sp>
      <p:graphicFrame>
        <p:nvGraphicFramePr>
          <p:cNvPr id="5" name="Content Placeholder 2">
            <a:extLst>
              <a:ext uri="{FF2B5EF4-FFF2-40B4-BE49-F238E27FC236}">
                <a16:creationId xmlns:a16="http://schemas.microsoft.com/office/drawing/2014/main" id="{87F7BA37-EB73-752E-C6E2-6757B1AA8207}"/>
              </a:ext>
            </a:extLst>
          </p:cNvPr>
          <p:cNvGraphicFramePr>
            <a:graphicFrameLocks noGrp="1"/>
          </p:cNvGraphicFramePr>
          <p:nvPr>
            <p:ph idx="1"/>
            <p:extLst>
              <p:ext uri="{D42A27DB-BD31-4B8C-83A1-F6EECF244321}">
                <p14:modId xmlns:p14="http://schemas.microsoft.com/office/powerpoint/2010/main" val="4132219814"/>
              </p:ext>
            </p:extLst>
          </p:nvPr>
        </p:nvGraphicFramePr>
        <p:xfrm>
          <a:off x="628649" y="1189102"/>
          <a:ext cx="7886700" cy="458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A photo of a sticky note that says, &quot;Call About Renters Insurance.&quot;">
            <a:extLst>
              <a:ext uri="{FF2B5EF4-FFF2-40B4-BE49-F238E27FC236}">
                <a16:creationId xmlns:a16="http://schemas.microsoft.com/office/drawing/2014/main" id="{DCDD0BA2-F7BD-FC35-659A-21321DABE8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2927" y="3722500"/>
            <a:ext cx="3838143" cy="1847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25930"/>
      </p:ext>
    </p:extLst>
  </p:cSld>
  <p:clrMapOvr>
    <a:masterClrMapping/>
  </p:clrMapOvr>
</p:sld>
</file>

<file path=ppt/theme/theme1.xml><?xml version="1.0" encoding="utf-8"?>
<a:theme xmlns:a="http://schemas.openxmlformats.org/drawingml/2006/main" name="Office Theme">
  <a:themeElements>
    <a:clrScheme name="Custom 36">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059C8"/>
      </a:hlink>
      <a:folHlink>
        <a:srgbClr val="007FD1"/>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geAhead_template_formal 4_3" id="{648C221C-5568-5049-89E5-0561A30337AE}" vid="{9A0CDC1A-8693-2746-8237-54F03AD859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1153</Words>
  <Application>Microsoft Office PowerPoint</Application>
  <PresentationFormat>On-screen Show (4:3)</PresentationFormat>
  <Paragraphs>81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OPDC Let’s Talk: Student Rental  Wednesday, February 15, 2023 | 6:00PM</vt:lpstr>
      <vt:lpstr>Mission Statement</vt:lpstr>
      <vt:lpstr>What we do…</vt:lpstr>
      <vt:lpstr>What you need to know before student signs a lease</vt:lpstr>
      <vt:lpstr>Occupancy Limits</vt:lpstr>
      <vt:lpstr>Types of leases and responsibilities</vt:lpstr>
      <vt:lpstr>Other helpful tips…</vt:lpstr>
      <vt:lpstr>Other helpful tips…</vt:lpstr>
      <vt:lpstr>Renters Insurance</vt:lpstr>
      <vt:lpstr>Be A Good Neighbor…</vt:lpstr>
      <vt:lpstr>Trisha Margiotti Property Manager Liaison  University of Pittsburgh Off-Campus Living Division of Student Affairs  412.648.5432 marg9@pitt.edu|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1</dc:title>
  <dc:creator>Opperman-Dermond, Lorraine Mari</dc:creator>
  <cp:lastModifiedBy>Margiotti, Trisha A</cp:lastModifiedBy>
  <cp:revision>5</cp:revision>
  <cp:lastPrinted>2019-07-18T13:58:01Z</cp:lastPrinted>
  <dcterms:created xsi:type="dcterms:W3CDTF">2019-09-20T19:49:20Z</dcterms:created>
  <dcterms:modified xsi:type="dcterms:W3CDTF">2023-02-14T16:28:40Z</dcterms:modified>
</cp:coreProperties>
</file>